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6"/>
  </p:sldMasterIdLst>
  <p:notesMasterIdLst>
    <p:notesMasterId r:id="rId13"/>
  </p:notesMasterIdLst>
  <p:handoutMasterIdLst>
    <p:handoutMasterId r:id="rId14"/>
  </p:handoutMasterIdLst>
  <p:sldIdLst>
    <p:sldId id="894" r:id="rId7"/>
    <p:sldId id="918" r:id="rId8"/>
    <p:sldId id="904" r:id="rId9"/>
    <p:sldId id="919" r:id="rId10"/>
    <p:sldId id="899" r:id="rId11"/>
    <p:sldId id="914" r:id="rId12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61" userDrawn="1">
          <p15:clr>
            <a:srgbClr val="A4A3A4"/>
          </p15:clr>
        </p15:guide>
        <p15:guide id="2" orient="horz" pos="3944">
          <p15:clr>
            <a:srgbClr val="A4A3A4"/>
          </p15:clr>
        </p15:guide>
        <p15:guide id="11" orient="horz" pos="3117" userDrawn="1">
          <p15:clr>
            <a:srgbClr val="A4A3A4"/>
          </p15:clr>
        </p15:guide>
        <p15:guide id="13" orient="horz" pos="1688" userDrawn="1">
          <p15:clr>
            <a:srgbClr val="A4A3A4"/>
          </p15:clr>
        </p15:guide>
        <p15:guide id="18" pos="1678" userDrawn="1">
          <p15:clr>
            <a:srgbClr val="A4A3A4"/>
          </p15:clr>
        </p15:guide>
        <p15:guide id="25" pos="2132" userDrawn="1">
          <p15:clr>
            <a:srgbClr val="A4A3A4"/>
          </p15:clr>
        </p15:guide>
        <p15:guide id="26" orient="horz" pos="2663" userDrawn="1">
          <p15:clr>
            <a:srgbClr val="A4A3A4"/>
          </p15:clr>
        </p15:guide>
        <p15:guide id="27" orient="horz" pos="441" userDrawn="1">
          <p15:clr>
            <a:srgbClr val="A4A3A4"/>
          </p15:clr>
        </p15:guide>
        <p15:guide id="28" pos="483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EBEBEB"/>
    <a:srgbClr val="E8E8E8"/>
    <a:srgbClr val="FBE4E1"/>
    <a:srgbClr val="FCECEA"/>
    <a:srgbClr val="F2F2F2"/>
    <a:srgbClr val="E2E2E2"/>
    <a:srgbClr val="FCEEEE"/>
    <a:srgbClr val="422259"/>
    <a:srgbClr val="C5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6000" autoAdjust="0"/>
  </p:normalViewPr>
  <p:slideViewPr>
    <p:cSldViewPr snapToGrid="0">
      <p:cViewPr>
        <p:scale>
          <a:sx n="125" d="100"/>
          <a:sy n="125" d="100"/>
        </p:scale>
        <p:origin x="-1230" y="-600"/>
      </p:cViewPr>
      <p:guideLst>
        <p:guide orient="horz" pos="1461"/>
        <p:guide orient="horz" pos="3944"/>
        <p:guide orient="horz" pos="3117"/>
        <p:guide orient="horz" pos="1688"/>
        <p:guide orient="horz" pos="2663"/>
        <p:guide orient="horz" pos="441"/>
        <p:guide pos="1678"/>
        <p:guide pos="2132"/>
        <p:guide pos="4830"/>
      </p:guideLst>
    </p:cSldViewPr>
  </p:slideViewPr>
  <p:outlineViewPr>
    <p:cViewPr>
      <p:scale>
        <a:sx n="33" d="100"/>
        <a:sy n="33" d="100"/>
      </p:scale>
      <p:origin x="0" y="-29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19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40F6A5-9080-4E70-B802-25C28AB79C70}" type="datetimeFigureOut">
              <a:rPr lang="en-GB" smtClean="0"/>
              <a:pPr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20602F-4F05-45D9-805B-E85885946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6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2B4D840-579E-4A0A-8746-563BB81BFCF8}" type="datetimeFigureOut">
              <a:rPr lang="en-GB" smtClean="0"/>
              <a:pPr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849F58B-522D-43AE-9196-6FF1A84B55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149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8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79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54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54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72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8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360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516894" y="148838"/>
            <a:ext cx="1304844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Type of privacy</a:t>
            </a:r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56532"/>
            <a:ext cx="38792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3C103AA-93E6-4C23-9DA4-9FEBE6A55434}"/>
              </a:ext>
            </a:extLst>
          </p:cNvPr>
          <p:cNvSpPr/>
          <p:nvPr userDrawn="1"/>
        </p:nvSpPr>
        <p:spPr>
          <a:xfrm>
            <a:off x="2125786" y="2980800"/>
            <a:ext cx="3672000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350" y="4552502"/>
            <a:ext cx="2975326" cy="51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8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64617"/>
            <a:ext cx="5578475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=""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5579911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=""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5580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i="0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=""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3850" y="1150938"/>
            <a:ext cx="5580000" cy="131112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dirty="0"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8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31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" name="Sources">
            <a:extLst>
              <a:ext uri="{FF2B5EF4-FFF2-40B4-BE49-F238E27FC236}">
                <a16:creationId xmlns=""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2925" y="4500000"/>
            <a:ext cx="52704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338" y="1150938"/>
            <a:ext cx="52704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6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20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5438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5438" y="1152000"/>
            <a:ext cx="8497887" cy="494494"/>
          </a:xfrm>
          <a:prstGeom prst="rect">
            <a:avLst/>
          </a:prstGeom>
        </p:spPr>
        <p:txBody>
          <a:bodyPr rIns="0">
            <a:spAutoFit/>
          </a:bodyPr>
          <a:lstStyle>
            <a:lvl1pPr marL="360000" indent="-360000">
              <a:spcBef>
                <a:spcPts val="1000"/>
              </a:spcBef>
              <a:spcAft>
                <a:spcPts val="200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8429625" algn="r"/>
              </a:tabLst>
              <a:defRPr sz="1800" b="1" cap="all" baseline="0">
                <a:solidFill>
                  <a:srgbClr val="E60028"/>
                </a:solidFill>
                <a:latin typeface="+mn-lt"/>
              </a:defRPr>
            </a:lvl1pPr>
            <a:lvl2pPr marL="720000" indent="-360000">
              <a:spcBef>
                <a:spcPts val="200"/>
              </a:spcBef>
              <a:buClrTx/>
              <a:buSzPct val="100000"/>
              <a:buFont typeface="+mj-lt"/>
              <a:buAutoNum type="alphaUcPeriod"/>
              <a:tabLst>
                <a:tab pos="8429625" algn="r"/>
              </a:tabLst>
              <a:defRPr sz="1400" cap="none" baseline="0">
                <a:latin typeface="+mn-lt"/>
              </a:defRPr>
            </a:lvl2pPr>
            <a:lvl3pPr marL="360000" indent="0">
              <a:spcBef>
                <a:spcPts val="2800"/>
              </a:spcBef>
              <a:buNone/>
              <a:tabLst>
                <a:tab pos="8429625" algn="r"/>
              </a:tabLst>
              <a:defRPr sz="1400" b="0" cap="all" baseline="0">
                <a:solidFill>
                  <a:srgbClr val="E60028"/>
                </a:solidFill>
              </a:defRPr>
            </a:lvl3pPr>
            <a:lvl4pPr marL="720000" indent="-360000">
              <a:spcBef>
                <a:spcPts val="200"/>
              </a:spcBef>
              <a:buClrTx/>
              <a:buFont typeface="+mj-lt"/>
              <a:buAutoNum type="alphaUcPeriod"/>
              <a:tabLst>
                <a:tab pos="8429625" algn="r"/>
              </a:tabLst>
              <a:defRPr sz="1200" cap="none" baseline="0"/>
            </a:lvl4pPr>
            <a:lvl5pPr marL="540000" indent="0">
              <a:buNone/>
              <a:tabLst>
                <a:tab pos="7988300" algn="r"/>
              </a:tabLst>
              <a:defRPr sz="800" cap="all" baseline="0"/>
            </a:lvl5pPr>
          </a:lstStyle>
          <a:p>
            <a:pPr lvl="0"/>
            <a:r>
              <a:rPr lang="en-US" noProof="0" dirty="0"/>
              <a:t>CLICK TO add section title</a:t>
            </a:r>
          </a:p>
          <a:p>
            <a:pPr lvl="1"/>
            <a:r>
              <a:rPr lang="en-US" noProof="0" dirty="0"/>
              <a:t>Increase level to add subsection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pic>
        <p:nvPicPr>
          <p:cNvPr id="8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5438" y="1150938"/>
            <a:ext cx="8497887" cy="1315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900" b="0" i="0">
                <a:solidFill>
                  <a:schemeClr val="tx1"/>
                </a:solidFill>
                <a:latin typeface="+mn-lt"/>
                <a:ea typeface="Source Sans Pro" pitchFamily="34" charset="0"/>
              </a:defRPr>
            </a:lvl1pPr>
            <a:lvl2pPr marL="180000" indent="-18000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b="0" i="1">
                <a:solidFill>
                  <a:schemeClr val="tx1"/>
                </a:solidFill>
              </a:defRPr>
            </a:lvl2pPr>
            <a:lvl3pPr marL="360000" indent="-180000">
              <a:spcBef>
                <a:spcPts val="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i="1"/>
            </a:lvl3pPr>
            <a:lvl4pPr marL="252000" indent="-108000">
              <a:spcBef>
                <a:spcPts val="100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100" i="1"/>
            </a:lvl4pPr>
            <a:lvl5pPr marL="360000" indent="-108000">
              <a:spcBef>
                <a:spcPts val="100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100" i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5438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Sources">
            <a:extLst>
              <a:ext uri="{FF2B5EF4-FFF2-40B4-BE49-F238E27FC236}">
                <a16:creationId xmlns=""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700" y="2219008"/>
            <a:ext cx="5365650" cy="92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32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2207562"/>
            <a:ext cx="5424487" cy="93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68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2207562"/>
            <a:ext cx="5424487" cy="93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714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7" y="434"/>
            <a:ext cx="8496000" cy="461665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</a:t>
            </a:r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5C8E765-7214-4A36-B32A-D18CCEC2BFC9}"/>
              </a:ext>
            </a:extLst>
          </p:cNvPr>
          <p:cNvSpPr/>
          <p:nvPr userDrawn="1"/>
        </p:nvSpPr>
        <p:spPr>
          <a:xfrm>
            <a:off x="144000" y="45115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gray">
          <a:xfrm>
            <a:off x="8459788" y="4744730"/>
            <a:ext cx="360362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D2180B86-DED7-4B5B-AD0B-B37169B7AA77}" type="slidenum">
              <a:rPr kumimoji="0" lang="en-US" sz="800" b="1" smtClean="0">
                <a:solidFill>
                  <a:schemeClr val="bg1">
                    <a:lumMod val="5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sz="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23">
            <a:extLst>
              <a:ext uri="{FF2B5EF4-FFF2-40B4-BE49-F238E27FC236}">
                <a16:creationId xmlns:a16="http://schemas.microsoft.com/office/drawing/2014/main" xmlns="" id="{DC715B59-3A4B-4DDA-9263-1AF2A19B505B}"/>
              </a:ext>
            </a:extLst>
          </p:cNvPr>
          <p:cNvCxnSpPr/>
          <p:nvPr userDrawn="1"/>
        </p:nvCxnSpPr>
        <p:spPr bwMode="auto">
          <a:xfrm flipH="1">
            <a:off x="8628360" y="4744730"/>
            <a:ext cx="1290" cy="12240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7640416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=""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516894" y="148838"/>
            <a:ext cx="1304844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Type of privacy</a:t>
            </a:r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56532"/>
            <a:ext cx="38792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350" y="4552502"/>
            <a:ext cx="2975326" cy="51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2800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8800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800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250000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5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1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2800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8800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800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bg2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0" name="Picture Placeholder">
            <a:extLst>
              <a:ext uri="{FF2B5EF4-FFF2-40B4-BE49-F238E27FC236}">
                <a16:creationId xmlns=""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71069E1-928B-4E39-8998-56326ABD0933}"/>
              </a:ext>
            </a:extLst>
          </p:cNvPr>
          <p:cNvSpPr/>
          <p:nvPr userDrawn="1"/>
        </p:nvSpPr>
        <p:spPr>
          <a:xfrm>
            <a:off x="387653" y="2250000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2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1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73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575451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016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491988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8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8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576800"/>
            <a:ext cx="414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2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800"/>
            <a:ext cx="414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subsection title</a:t>
            </a:r>
          </a:p>
        </p:txBody>
      </p:sp>
      <p:sp>
        <p:nvSpPr>
          <p:cNvPr id="8" name="Picture Placeholder">
            <a:extLst>
              <a:ext uri="{FF2B5EF4-FFF2-40B4-BE49-F238E27FC236}">
                <a16:creationId xmlns=""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76ED1B9-9D93-4DC5-9C26-E085B3ECE031}"/>
              </a:ext>
            </a:extLst>
          </p:cNvPr>
          <p:cNvSpPr/>
          <p:nvPr userDrawn="1"/>
        </p:nvSpPr>
        <p:spPr>
          <a:xfrm>
            <a:off x="387653" y="2491988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09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7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7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=""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pic>
        <p:nvPicPr>
          <p:cNvPr id="6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333839"/>
            <a:ext cx="8496000" cy="261610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defRPr lang="en-US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6" name="Sources">
            <a:extLst>
              <a:ext uri="{FF2B5EF4-FFF2-40B4-BE49-F238E27FC236}">
                <a16:creationId xmlns=""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=""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150938"/>
            <a:ext cx="8496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2pPr marL="315450" indent="-171450">
              <a:buFont typeface="Wingdings" panose="05000000000000000000" pitchFamily="2" charset="2"/>
              <a:buChar char="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buFont typeface="Source Sans Pro" panose="020B0503030403020204" pitchFamily="34" charset="0"/>
              <a:buChar char="–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12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64617"/>
            <a:ext cx="8496302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=""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8497439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=""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89438" y="1159405"/>
            <a:ext cx="4032000" cy="30744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72000" indent="-72000" algn="l" defTabSz="914400" rtl="0" eaLnBrk="1" latinLnBrk="0" hangingPunct="1"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11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defRPr lang="en-US" sz="1100" dirty="0" smtClean="0"/>
            </a:lvl2pPr>
            <a:lvl3pPr>
              <a:defRPr lang="en-US" sz="1100" dirty="0" smtClean="0"/>
            </a:lvl3pPr>
            <a:lvl4pPr>
              <a:defRPr lang="en-US" sz="1100" dirty="0" smtClean="0"/>
            </a:lvl4pPr>
            <a:lvl5pPr>
              <a:defRPr lang="en-US" sz="1400" dirty="0"/>
            </a:lvl5pPr>
          </a:lstStyle>
          <a:p>
            <a:pPr marL="144000" lvl="0" indent="-144000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fr-FR"/>
              <a:t>Modifier les styles du texte du masque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150938"/>
            <a:ext cx="4140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94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=""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150939"/>
            <a:ext cx="8496000" cy="1399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pic>
        <p:nvPicPr>
          <p:cNvPr id="6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 txBox="1">
            <a:spLocks noChangeArrowheads="1"/>
          </p:cNvSpPr>
          <p:nvPr userDrawn="1"/>
        </p:nvSpPr>
        <p:spPr bwMode="gray">
          <a:xfrm>
            <a:off x="8459788" y="4744730"/>
            <a:ext cx="360362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D2180B86-DED7-4B5B-AD0B-B37169B7AA77}" type="slidenum">
              <a:rPr kumimoji="0" lang="en-US" sz="800" b="1" smtClean="0">
                <a:solidFill>
                  <a:schemeClr val="bg1">
                    <a:lumMod val="5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sz="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23">
            <a:extLst>
              <a:ext uri="{FF2B5EF4-FFF2-40B4-BE49-F238E27FC236}">
                <a16:creationId xmlns:a16="http://schemas.microsoft.com/office/drawing/2014/main" xmlns="" id="{DC715B59-3A4B-4DDA-9263-1AF2A19B505B}"/>
              </a:ext>
            </a:extLst>
          </p:cNvPr>
          <p:cNvCxnSpPr/>
          <p:nvPr userDrawn="1"/>
        </p:nvCxnSpPr>
        <p:spPr bwMode="auto">
          <a:xfrm flipH="1">
            <a:off x="8628360" y="4744730"/>
            <a:ext cx="1290" cy="12240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869" r:id="rId2"/>
    <p:sldLayoutId id="2147483875" r:id="rId3"/>
    <p:sldLayoutId id="2147484025" r:id="rId4"/>
    <p:sldLayoutId id="2147484024" r:id="rId5"/>
    <p:sldLayoutId id="2147483967" r:id="rId6"/>
    <p:sldLayoutId id="2147483856" r:id="rId7"/>
    <p:sldLayoutId id="2147483855" r:id="rId8"/>
    <p:sldLayoutId id="2147484020" r:id="rId9"/>
    <p:sldLayoutId id="2147484012" r:id="rId10"/>
    <p:sldLayoutId id="2147484013" r:id="rId11"/>
    <p:sldLayoutId id="2147483867" r:id="rId12"/>
    <p:sldLayoutId id="2147483830" r:id="rId13"/>
    <p:sldLayoutId id="2147483878" r:id="rId14"/>
    <p:sldLayoutId id="2147484021" r:id="rId15"/>
    <p:sldLayoutId id="2147484026" r:id="rId16"/>
    <p:sldLayoutId id="2147484023" r:id="rId17"/>
    <p:sldLayoutId id="2147484027" r:id="rId18"/>
  </p:sldLayoutIdLst>
  <p:hf hdr="0" ftr="0" dt="0"/>
  <p:txStyles>
    <p:titleStyle>
      <a:lvl1pPr algn="l" defTabSz="914400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200" b="1" kern="1200" baseline="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600"/>
        </a:spcBef>
        <a:buClrTx/>
        <a:buSzPct val="100000"/>
        <a:buFont typeface="Wingdings" panose="05000000000000000000" pitchFamily="2" charset="2"/>
        <a:buChar char="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400"/>
        </a:spcBef>
        <a:buClrTx/>
        <a:buFont typeface="Source Sans Pro" panose="020B0503030403020204" pitchFamily="34" charset="0"/>
        <a:buChar char="-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2000"/>
        </a:spcBef>
        <a:buClr>
          <a:schemeClr val="tx2"/>
        </a:buClr>
        <a:buFontTx/>
        <a:buNone/>
        <a:defRPr lang="en-US" sz="1200" b="1" kern="1200" cap="all" baseline="0" noProof="0" dirty="0">
          <a:solidFill>
            <a:schemeClr val="bg2"/>
          </a:solidFill>
          <a:latin typeface="+mn-lt"/>
          <a:ea typeface="Source Sans Pro Black" panose="020B0803030403020204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831" userDrawn="1">
          <p15:clr>
            <a:srgbClr val="000000"/>
          </p15:clr>
        </p15:guide>
        <p15:guide id="2" pos="204" userDrawn="1">
          <p15:clr>
            <a:srgbClr val="000000"/>
          </p15:clr>
        </p15:guide>
        <p15:guide id="3" pos="5556" userDrawn="1">
          <p15:clr>
            <a:srgbClr val="000000"/>
          </p15:clr>
        </p15:guide>
        <p15:guide id="4" orient="horz" pos="725" userDrawn="1">
          <p15:clr>
            <a:srgbClr val="000000"/>
          </p15:clr>
        </p15:guide>
        <p15:guide id="5" pos="2880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10.png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34" Type="http://schemas.openxmlformats.org/officeDocument/2006/relationships/image" Target="../media/image5.emf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oleObject" Target="../embeddings/oleObject1.bin"/><Relationship Id="rId38" Type="http://schemas.openxmlformats.org/officeDocument/2006/relationships/image" Target="../media/image9.png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notesSlide" Target="../notesSlides/notesSlide2.xml"/><Relationship Id="rId37" Type="http://schemas.openxmlformats.org/officeDocument/2006/relationships/image" Target="../media/image8.png"/><Relationship Id="rId40" Type="http://schemas.openxmlformats.org/officeDocument/2006/relationships/image" Target="../media/image11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7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slideLayout" Target="../slideLayouts/slideLayout1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0.xml"/><Relationship Id="rId7" Type="http://schemas.openxmlformats.org/officeDocument/2006/relationships/image" Target="../media/image10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>
            <a:extLst>
              <a:ext uri="{FF2B5EF4-FFF2-40B4-BE49-F238E27FC236}">
                <a16:creationId xmlns="" xmlns:a16="http://schemas.microsoft.com/office/drawing/2014/main" id="{1D36D427-7EB6-4A7E-A11E-3AC4AC5CC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6000" y="3240000"/>
            <a:ext cx="5005738" cy="249299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smtClean="0"/>
              <a:t>ПАО </a:t>
            </a:r>
            <a:r>
              <a:rPr lang="ru-RU" dirty="0"/>
              <a:t>Росбанк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6000" y="2171761"/>
            <a:ext cx="5005738" cy="706347"/>
          </a:xfrm>
        </p:spPr>
        <p:txBody>
          <a:bodyPr/>
          <a:lstStyle/>
          <a:p>
            <a:r>
              <a:rPr lang="ru-RU" sz="1800" dirty="0" smtClean="0"/>
              <a:t>принципы </a:t>
            </a:r>
            <a:r>
              <a:rPr lang="ru-RU" sz="1800" dirty="0"/>
              <a:t>построения и функционирования системы управления </a:t>
            </a:r>
            <a:r>
              <a:rPr lang="ru-RU" sz="1800" dirty="0" smtClean="0"/>
              <a:t>рисками</a:t>
            </a:r>
            <a:endParaRPr lang="en-US" sz="18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472FAC52-68CF-43AD-9490-9F6129EA82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16000" y="164226"/>
            <a:ext cx="833562" cy="138499"/>
          </a:xfrm>
        </p:spPr>
        <p:txBody>
          <a:bodyPr/>
          <a:lstStyle/>
          <a:p>
            <a:r>
              <a:rPr lang="ru-RU" dirty="0" smtClean="0"/>
              <a:t>13</a:t>
            </a:r>
            <a:r>
              <a:rPr lang="fr-FR" dirty="0" smtClean="0"/>
              <a:t>.</a:t>
            </a:r>
            <a:r>
              <a:rPr lang="ru-RU" dirty="0" smtClean="0"/>
              <a:t>02</a:t>
            </a:r>
            <a:r>
              <a:rPr lang="fr-FR" dirty="0" smtClean="0"/>
              <a:t>.</a:t>
            </a:r>
            <a:r>
              <a:rPr lang="ru-RU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4918980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hink-cell Slide" r:id="rId33" imgW="270" imgH="270" progId="TCLayout.ActiveDocument.1">
                  <p:embed/>
                </p:oleObj>
              </mc:Choice>
              <mc:Fallback>
                <p:oleObj name="think-cell Slide" r:id="rId3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Image 53" descr="RUSSIE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986" y="1142255"/>
            <a:ext cx="5494622" cy="332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>
            <p:custDataLst>
              <p:tags r:id="rId4"/>
            </p:custDataLst>
          </p:nvPr>
        </p:nvSpPr>
        <p:spPr>
          <a:xfrm>
            <a:off x="1733187" y="1828802"/>
            <a:ext cx="3412909" cy="1272537"/>
          </a:xfrm>
          <a:prstGeom prst="rect">
            <a:avLst/>
          </a:prstGeom>
          <a:solidFill>
            <a:schemeClr val="accent5">
              <a:lumMod val="40000"/>
              <a:lumOff val="60000"/>
              <a:alpha val="41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Присоединение запланировано в 2019г.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7" name="Picture 2" descr="grou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21" r="58334" b="20258"/>
          <a:stretch>
            <a:fillRect/>
          </a:stretch>
        </p:blipFill>
        <p:spPr bwMode="gray">
          <a:xfrm>
            <a:off x="4291651" y="778564"/>
            <a:ext cx="1581334" cy="39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70" descr="DeltaCredit_logo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72" y="2089840"/>
            <a:ext cx="1467752" cy="26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Image 58" descr="ROSBANK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1" t="17721"/>
          <a:stretch/>
        </p:blipFill>
        <p:spPr bwMode="auto">
          <a:xfrm>
            <a:off x="5419780" y="2089840"/>
            <a:ext cx="1439778" cy="3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ZoneTexte 103">
            <a:extLst/>
          </p:cNvPr>
          <p:cNvSpPr txBox="1"/>
          <p:nvPr>
            <p:custDataLst>
              <p:tags r:id="rId8"/>
            </p:custDataLst>
          </p:nvPr>
        </p:nvSpPr>
        <p:spPr>
          <a:xfrm>
            <a:off x="3723250" y="3772003"/>
            <a:ext cx="568401" cy="133350"/>
          </a:xfrm>
          <a:prstGeom prst="rect">
            <a:avLst/>
          </a:prstGeom>
          <a:noFill/>
        </p:spPr>
        <p:txBody>
          <a:bodyPr lIns="36000" tIns="36000" rIns="36000" bIns="3600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sz="900" b="1" dirty="0">
                <a:solidFill>
                  <a:srgbClr val="000000"/>
                </a:solidFill>
                <a:latin typeface="+mj-lt"/>
              </a:rPr>
              <a:t>JV CMIB</a:t>
            </a:r>
            <a:endParaRPr lang="fr-FR" sz="900" b="1" baseline="30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3" name="ZoneTexte 107">
            <a:extLst/>
          </p:cNvPr>
          <p:cNvSpPr txBox="1"/>
          <p:nvPr>
            <p:custDataLst>
              <p:tags r:id="rId9"/>
            </p:custDataLst>
          </p:nvPr>
        </p:nvSpPr>
        <p:spPr>
          <a:xfrm>
            <a:off x="2094251" y="3688652"/>
            <a:ext cx="1427903" cy="194358"/>
          </a:xfrm>
          <a:prstGeom prst="rect">
            <a:avLst/>
          </a:prstGeom>
          <a:noFill/>
        </p:spPr>
        <p:txBody>
          <a:bodyPr lIns="36000" tIns="36000" rIns="36000" bIns="3600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  <a:latin typeface="+mj-lt"/>
              </a:rPr>
              <a:t>Корпоративный бизнес</a:t>
            </a:r>
            <a:endParaRPr lang="fr-FR" sz="9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4" name="Image 110" descr="ROSBANK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7" y="3422354"/>
            <a:ext cx="1352834" cy="31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5" descr="C:\Users\A384235\AppData\Local\Microsoft\Windows\Temporary Internet Files\Content.IE5\IDGAXQSJ\SOCSS102[1]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921" y="3442067"/>
            <a:ext cx="2022991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Image 93" descr="ROSBANK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7"/>
          <a:stretch/>
        </p:blipFill>
        <p:spPr bwMode="auto">
          <a:xfrm>
            <a:off x="1741461" y="2089840"/>
            <a:ext cx="1346338" cy="28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ZoneTexte 94">
            <a:extLst/>
          </p:cNvPr>
          <p:cNvSpPr txBox="1"/>
          <p:nvPr>
            <p:custDataLst>
              <p:tags r:id="rId13"/>
            </p:custDataLst>
          </p:nvPr>
        </p:nvSpPr>
        <p:spPr>
          <a:xfrm>
            <a:off x="2040412" y="2332456"/>
            <a:ext cx="1161619" cy="184593"/>
          </a:xfrm>
          <a:prstGeom prst="rect">
            <a:avLst/>
          </a:prstGeom>
          <a:noFill/>
        </p:spPr>
        <p:txBody>
          <a:bodyPr lIns="36000" tIns="36000" rIns="36000" bIns="3600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  <a:latin typeface="+mj-lt"/>
              </a:rPr>
              <a:t>Розничный бизнес</a:t>
            </a:r>
            <a:endParaRPr lang="fr-FR" sz="9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2" name="ZoneTexte 73">
            <a:extLst/>
          </p:cNvPr>
          <p:cNvSpPr txBox="1"/>
          <p:nvPr>
            <p:custDataLst>
              <p:tags r:id="rId14"/>
            </p:custDataLst>
          </p:nvPr>
        </p:nvSpPr>
        <p:spPr>
          <a:xfrm>
            <a:off x="4596144" y="1143836"/>
            <a:ext cx="650602" cy="144279"/>
          </a:xfrm>
          <a:prstGeom prst="rect">
            <a:avLst/>
          </a:prstGeom>
          <a:noFill/>
        </p:spPr>
        <p:txBody>
          <a:bodyPr lIns="36000" tIns="36000" rIns="36000" bIns="3600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000" dirty="0">
                <a:solidFill>
                  <a:srgbClr val="000000"/>
                </a:solidFill>
                <a:latin typeface="+mj-lt"/>
              </a:rPr>
              <a:t>99,9%</a:t>
            </a:r>
          </a:p>
        </p:txBody>
      </p:sp>
      <p:pic>
        <p:nvPicPr>
          <p:cNvPr id="6" name="Рисунок 5"/>
          <p:cNvPicPr>
            <a:picLocks noChangeAspect="1"/>
          </p:cNvPicPr>
          <p:nvPr>
            <p:custDataLst>
              <p:tags r:id="rId15"/>
            </p:custDataLst>
          </p:nvPr>
        </p:nvPicPr>
        <p:blipFill rotWithShape="1"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82"/>
          <a:stretch/>
        </p:blipFill>
        <p:spPr>
          <a:xfrm>
            <a:off x="3515124" y="3442902"/>
            <a:ext cx="1868684" cy="402936"/>
          </a:xfrm>
          <a:prstGeom prst="rect">
            <a:avLst/>
          </a:prstGeom>
        </p:spPr>
      </p:pic>
      <p:sp>
        <p:nvSpPr>
          <p:cNvPr id="23" name="ZoneTexte 104">
            <a:extLst>
              <a:ext uri="{FF2B5EF4-FFF2-40B4-BE49-F238E27FC236}"/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5817394" y="3763614"/>
            <a:ext cx="1016932" cy="150128"/>
          </a:xfrm>
          <a:prstGeom prst="rect">
            <a:avLst/>
          </a:prstGeom>
          <a:noFill/>
        </p:spPr>
        <p:txBody>
          <a:bodyPr lIns="36000" tIns="36000" rIns="36000" bIns="3600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sz="900" b="1" dirty="0">
                <a:solidFill>
                  <a:srgbClr val="000000"/>
                </a:solidFill>
                <a:latin typeface="+mj-lt"/>
              </a:rPr>
              <a:t>JV SGSS</a:t>
            </a:r>
          </a:p>
        </p:txBody>
      </p:sp>
      <p:sp>
        <p:nvSpPr>
          <p:cNvPr id="2" name="Прямоугольник 1"/>
          <p:cNvSpPr/>
          <p:nvPr>
            <p:custDataLst>
              <p:tags r:id="rId17"/>
            </p:custDataLst>
          </p:nvPr>
        </p:nvSpPr>
        <p:spPr>
          <a:xfrm>
            <a:off x="1727200" y="1336533"/>
            <a:ext cx="5796000" cy="292431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</p:txBody>
      </p:sp>
      <p:cxnSp>
        <p:nvCxnSpPr>
          <p:cNvPr id="4" name="Прямая соединительная линия 3"/>
          <p:cNvCxnSpPr/>
          <p:nvPr>
            <p:custDataLst>
              <p:tags r:id="rId18"/>
            </p:custDataLst>
          </p:nvPr>
        </p:nvCxnSpPr>
        <p:spPr>
          <a:xfrm flipV="1">
            <a:off x="1587" y="1676400"/>
            <a:ext cx="9144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>
            <p:custDataLst>
              <p:tags r:id="rId19"/>
            </p:custDataLst>
          </p:nvPr>
        </p:nvCxnSpPr>
        <p:spPr>
          <a:xfrm flipV="1">
            <a:off x="1587" y="3228975"/>
            <a:ext cx="9144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>
            <p:custDataLst>
              <p:tags r:id="rId20"/>
            </p:custDataLst>
          </p:nvPr>
        </p:nvCxnSpPr>
        <p:spPr>
          <a:xfrm flipV="1">
            <a:off x="9524" y="4171950"/>
            <a:ext cx="9144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>
            <p:custDataLst>
              <p:tags r:id="rId21"/>
            </p:custDataLst>
          </p:nvPr>
        </p:nvSpPr>
        <p:spPr>
          <a:xfrm>
            <a:off x="1696390" y="2516159"/>
            <a:ext cx="1510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Универсальный банк</a:t>
            </a:r>
            <a:endParaRPr lang="en-US" sz="1000" dirty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1000" dirty="0" smtClean="0"/>
              <a:t>3</a:t>
            </a:r>
            <a:r>
              <a:rPr lang="ru-RU" sz="1000" dirty="0" smtClean="0"/>
              <a:t>34</a:t>
            </a:r>
            <a:r>
              <a:rPr lang="en-US" sz="1000" dirty="0" smtClean="0"/>
              <a:t> </a:t>
            </a:r>
            <a:r>
              <a:rPr lang="ru-RU" sz="1000" dirty="0" smtClean="0"/>
              <a:t>отделения</a:t>
            </a:r>
            <a:r>
              <a:rPr lang="ru-RU" sz="1000" baseline="30000" dirty="0" smtClean="0"/>
              <a:t>(</a:t>
            </a:r>
            <a:r>
              <a:rPr lang="en-US" sz="1000" baseline="30000" dirty="0" smtClean="0"/>
              <a:t>b)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2</a:t>
            </a:r>
            <a:r>
              <a:rPr lang="en-US" sz="1000" dirty="0" smtClean="0"/>
              <a:t>4</a:t>
            </a:r>
            <a:r>
              <a:rPr lang="ru-RU" sz="1000" dirty="0" smtClean="0"/>
              <a:t> млрд руб.</a:t>
            </a:r>
            <a:r>
              <a:rPr lang="ru-RU" sz="1000" baseline="30000" dirty="0" smtClean="0"/>
              <a:t>(а)</a:t>
            </a:r>
            <a:endParaRPr lang="en-US" sz="1000" baseline="30000" dirty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en-US" sz="1000" dirty="0"/>
          </a:p>
        </p:txBody>
      </p:sp>
      <p:sp>
        <p:nvSpPr>
          <p:cNvPr id="7" name="Прямоугольник 6"/>
          <p:cNvSpPr/>
          <p:nvPr>
            <p:custDataLst>
              <p:tags r:id="rId22"/>
            </p:custDataLst>
          </p:nvPr>
        </p:nvSpPr>
        <p:spPr>
          <a:xfrm>
            <a:off x="5441942" y="2406276"/>
            <a:ext cx="18841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Потребительское кредитование</a:t>
            </a:r>
            <a:endParaRPr lang="en-US" sz="1000" dirty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1000" dirty="0"/>
              <a:t>2 400 </a:t>
            </a:r>
            <a:r>
              <a:rPr lang="ru-RU" sz="1000" dirty="0" smtClean="0"/>
              <a:t>Автодилеров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1000" dirty="0" smtClean="0"/>
              <a:t>&gt;</a:t>
            </a:r>
            <a:r>
              <a:rPr lang="en-US" sz="1000" dirty="0"/>
              <a:t>14 000 </a:t>
            </a:r>
            <a:r>
              <a:rPr lang="en-US" sz="1000" dirty="0" smtClean="0"/>
              <a:t>POS</a:t>
            </a:r>
            <a:r>
              <a:rPr lang="ru-RU" sz="1000" dirty="0" smtClean="0"/>
              <a:t>-партнеров</a:t>
            </a:r>
            <a:endParaRPr lang="en-US" sz="10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8</a:t>
            </a:r>
            <a:r>
              <a:rPr lang="en-US" sz="1000" dirty="0" smtClean="0"/>
              <a:t> </a:t>
            </a:r>
            <a:r>
              <a:rPr lang="ru-RU" sz="1000" dirty="0" smtClean="0"/>
              <a:t>млрд руб.</a:t>
            </a:r>
            <a:r>
              <a:rPr lang="ru-RU" sz="1000" baseline="30000" dirty="0" smtClean="0"/>
              <a:t>(а)</a:t>
            </a:r>
            <a:endParaRPr lang="ru-RU" sz="1000" baseline="30000" dirty="0"/>
          </a:p>
        </p:txBody>
      </p:sp>
      <p:sp>
        <p:nvSpPr>
          <p:cNvPr id="31" name="Прямоугольник 30"/>
          <p:cNvSpPr/>
          <p:nvPr>
            <p:custDataLst>
              <p:tags r:id="rId23"/>
            </p:custDataLst>
          </p:nvPr>
        </p:nvSpPr>
        <p:spPr>
          <a:xfrm>
            <a:off x="3504209" y="2446910"/>
            <a:ext cx="1884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Ипотека</a:t>
            </a:r>
            <a:endParaRPr lang="en-US" sz="10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5 млрд руб.</a:t>
            </a:r>
            <a:r>
              <a:rPr lang="ru-RU" sz="1000" baseline="30000" dirty="0" smtClean="0"/>
              <a:t>(а)</a:t>
            </a:r>
            <a:endParaRPr lang="en-US" sz="1000" baseline="30000" dirty="0"/>
          </a:p>
        </p:txBody>
      </p:sp>
      <p:sp>
        <p:nvSpPr>
          <p:cNvPr id="11" name="TextBox 10"/>
          <p:cNvSpPr txBox="1"/>
          <p:nvPr>
            <p:custDataLst>
              <p:tags r:id="rId24"/>
            </p:custDataLst>
          </p:nvPr>
        </p:nvSpPr>
        <p:spPr>
          <a:xfrm>
            <a:off x="327660" y="2310776"/>
            <a:ext cx="112669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Розничный бизнес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27660" y="3520208"/>
            <a:ext cx="1453349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Корпоративный бизнес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>
            <p:custDataLst>
              <p:tags r:id="rId26"/>
            </p:custDataLst>
          </p:nvPr>
        </p:nvSpPr>
        <p:spPr>
          <a:xfrm>
            <a:off x="1727200" y="1336534"/>
            <a:ext cx="2189763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Группа Росбанк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>
            <p:custDataLst>
              <p:tags r:id="rId27"/>
            </p:custDataLst>
          </p:nvPr>
        </p:nvSpPr>
        <p:spPr>
          <a:xfrm>
            <a:off x="3451997" y="3941118"/>
            <a:ext cx="18841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4 </a:t>
            </a:r>
            <a:r>
              <a:rPr lang="ru-RU" sz="1000" dirty="0"/>
              <a:t>млрд руб.</a:t>
            </a:r>
            <a:r>
              <a:rPr lang="ru-RU" sz="1000" baseline="30000" dirty="0"/>
              <a:t>(а)</a:t>
            </a:r>
            <a:endParaRPr lang="en-US" sz="1000" baseline="30000" dirty="0"/>
          </a:p>
        </p:txBody>
      </p:sp>
      <p:sp>
        <p:nvSpPr>
          <p:cNvPr id="43" name="Прямоугольник 42"/>
          <p:cNvSpPr/>
          <p:nvPr>
            <p:custDataLst>
              <p:tags r:id="rId28"/>
            </p:custDataLst>
          </p:nvPr>
        </p:nvSpPr>
        <p:spPr>
          <a:xfrm>
            <a:off x="1706723" y="3942672"/>
            <a:ext cx="18841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15 </a:t>
            </a:r>
            <a:r>
              <a:rPr lang="ru-RU" sz="1000" dirty="0"/>
              <a:t>млрд руб.</a:t>
            </a:r>
            <a:r>
              <a:rPr lang="ru-RU" sz="1000" baseline="30000" dirty="0"/>
              <a:t>(а)</a:t>
            </a:r>
            <a:endParaRPr lang="en-US" sz="1000" baseline="30000" dirty="0"/>
          </a:p>
        </p:txBody>
      </p:sp>
      <p:sp>
        <p:nvSpPr>
          <p:cNvPr id="44" name="Прямоугольник 43"/>
          <p:cNvSpPr/>
          <p:nvPr>
            <p:custDataLst>
              <p:tags r:id="rId29"/>
            </p:custDataLst>
          </p:nvPr>
        </p:nvSpPr>
        <p:spPr>
          <a:xfrm>
            <a:off x="5383808" y="3942672"/>
            <a:ext cx="18841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1000" dirty="0" smtClean="0"/>
              <a:t>1 </a:t>
            </a:r>
            <a:r>
              <a:rPr lang="ru-RU" sz="1000" dirty="0"/>
              <a:t>млрд руб.</a:t>
            </a:r>
            <a:r>
              <a:rPr lang="ru-RU" sz="1000" baseline="30000" dirty="0"/>
              <a:t>(а)</a:t>
            </a:r>
            <a:endParaRPr lang="en-US" sz="1000" baseline="30000" dirty="0"/>
          </a:p>
        </p:txBody>
      </p:sp>
      <p:sp>
        <p:nvSpPr>
          <p:cNvPr id="36" name="Text Placeholder 29"/>
          <p:cNvSpPr txBox="1">
            <a:spLocks/>
          </p:cNvSpPr>
          <p:nvPr>
            <p:custDataLst>
              <p:tags r:id="rId30"/>
            </p:custDataLst>
          </p:nvPr>
        </p:nvSpPr>
        <p:spPr>
          <a:xfrm>
            <a:off x="6541525" y="295210"/>
            <a:ext cx="2273520" cy="211203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spcBef>
                <a:spcPts val="1200"/>
              </a:spcBef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n"/>
              <a:defRPr lang="en-US" sz="1100" b="1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-180000" algn="l" defTabSz="914400" rtl="0" eaLnBrk="1" latinLnBrk="0" hangingPunct="1">
              <a:spcBef>
                <a:spcPts val="80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n"/>
              <a:defRPr lang="en-US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9750" indent="-180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 lang="en-US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20000" indent="-180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lang="en-US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FontTx/>
              <a:buNone/>
              <a:defRPr lang="en-GB" sz="1100" b="1" kern="1200" dirty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900" b="0" cap="all" spc="1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+mn-cs"/>
              </a:rPr>
              <a:t>SOCIETE GENERALE </a:t>
            </a:r>
            <a:r>
              <a:rPr lang="ru-RU" sz="900" b="0" cap="all" spc="1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+mn-cs"/>
              </a:rPr>
              <a:t>В РОССИИ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5437" y="61394"/>
            <a:ext cx="8496000" cy="461665"/>
          </a:xfrm>
        </p:spPr>
        <p:txBody>
          <a:bodyPr anchor="ctr"/>
          <a:lstStyle/>
          <a:p>
            <a:r>
              <a:rPr lang="ru-RU" sz="1600" dirty="0" smtClean="0"/>
              <a:t>Структура группы </a:t>
            </a:r>
            <a:r>
              <a:rPr lang="ru-RU" sz="1600" dirty="0" err="1" smtClean="0"/>
              <a:t>росбанк</a:t>
            </a:r>
            <a:endParaRPr lang="ru-RU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727200" y="4347043"/>
            <a:ext cx="6902450" cy="442912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defTabSz="450850"/>
            <a:r>
              <a:rPr lang="en-US" sz="900" dirty="0" smtClean="0">
                <a:latin typeface="Arial" pitchFamily="34" charset="0"/>
                <a:cs typeface="Arial" pitchFamily="34" charset="0"/>
              </a:rPr>
              <a:t>Notes:</a:t>
            </a:r>
            <a:r>
              <a:rPr lang="en-US" sz="900" baseline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операционный доход,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прогноз на 2018г. по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управленческой отчетности по стандартам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МСФО</a:t>
            </a:r>
          </a:p>
          <a:p>
            <a:pPr defTabSz="450850"/>
            <a:r>
              <a:rPr lang="ru-RU" sz="9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по состоянию на 01.12.2018</a:t>
            </a:r>
            <a:endParaRPr lang="en-US" sz="900" dirty="0"/>
          </a:p>
          <a:p>
            <a:pPr defTabSz="450850"/>
            <a:endParaRPr lang="en-US" sz="9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defTabSz="450850"/>
            <a:r>
              <a:rPr lang="en-US" sz="900" baseline="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900" dirty="0" err="1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1A86B54-FD2A-46DE-9EAB-8B648D22B524}"/>
              </a:ext>
            </a:extLst>
          </p:cNvPr>
          <p:cNvSpPr/>
          <p:nvPr/>
        </p:nvSpPr>
        <p:spPr>
          <a:xfrm>
            <a:off x="-1" y="0"/>
            <a:ext cx="3240000" cy="51435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300037" y="4639526"/>
            <a:ext cx="1223963" cy="42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3">
            <a:extLst>
              <a:ext uri="{FF2B5EF4-FFF2-40B4-BE49-F238E27FC236}">
                <a16:creationId xmlns="" xmlns:a16="http://schemas.microsoft.com/office/drawing/2014/main" id="{66F7B7DD-8612-4956-B4CD-B658B7953746}"/>
              </a:ext>
            </a:extLst>
          </p:cNvPr>
          <p:cNvSpPr txBox="1">
            <a:spLocks/>
          </p:cNvSpPr>
          <p:nvPr/>
        </p:nvSpPr>
        <p:spPr>
          <a:xfrm>
            <a:off x="205741" y="179951"/>
            <a:ext cx="2862262" cy="41549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fr-FR" sz="1800" b="0" kern="1200" cap="all" baseline="0" noProof="0" dirty="0">
                <a:solidFill>
                  <a:schemeClr val="bg2"/>
                </a:solidFill>
                <a:latin typeface="Montserrat ExtraBold" pitchFamily="2" charset="0"/>
                <a:ea typeface="+mj-ea"/>
                <a:cs typeface="Arial" pitchFamily="34" charset="0"/>
              </a:defRPr>
            </a:lvl1pPr>
          </a:lstStyle>
          <a:p>
            <a:pPr>
              <a:lnSpc>
                <a:spcPct val="75000"/>
              </a:lnSpc>
            </a:pPr>
            <a:r>
              <a:rPr lang="ru-RU" dirty="0" smtClean="0">
                <a:solidFill>
                  <a:schemeClr val="bg1"/>
                </a:solidFill>
              </a:rPr>
              <a:t>Принципы построения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9FBA2EF-2C1B-4C74-A250-D06F58442ECC}"/>
              </a:ext>
            </a:extLst>
          </p:cNvPr>
          <p:cNvSpPr/>
          <p:nvPr/>
        </p:nvSpPr>
        <p:spPr>
          <a:xfrm>
            <a:off x="144000" y="648000"/>
            <a:ext cx="1332000" cy="54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8" name="Text Placeholder 26">
            <a:extLst>
              <a:ext uri="{FF2B5EF4-FFF2-40B4-BE49-F238E27FC236}">
                <a16:creationId xmlns="" xmlns:a16="http://schemas.microsoft.com/office/drawing/2014/main" id="{BD3B4C58-BAC3-4657-9EFF-616ACD5068DD}"/>
              </a:ext>
            </a:extLst>
          </p:cNvPr>
          <p:cNvSpPr txBox="1">
            <a:spLocks/>
          </p:cNvSpPr>
          <p:nvPr/>
        </p:nvSpPr>
        <p:spPr>
          <a:xfrm>
            <a:off x="205741" y="853440"/>
            <a:ext cx="2670810" cy="37860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lvl="0" indent="0">
              <a:lnSpc>
                <a:spcPct val="9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200" b="1" baseline="0" noProof="0" dirty="0" smtClean="0">
                <a:cs typeface="Arial" pitchFamily="34" charset="0"/>
              </a:defRPr>
            </a:lvl1pPr>
            <a:lvl2pPr marL="288000" lvl="1" indent="-144000">
              <a:lnSpc>
                <a:spcPct val="90000"/>
              </a:lnSpc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"/>
              <a:defRPr lang="en-US" sz="1200" noProof="0" dirty="0" smtClean="0">
                <a:cs typeface="Arial" pitchFamily="34" charset="0"/>
              </a:defRPr>
            </a:lvl2pPr>
            <a:lvl3pPr marL="432000" lvl="2" indent="-14400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200" noProof="0" dirty="0" smtClean="0">
                <a:cs typeface="Arial" pitchFamily="34" charset="0"/>
              </a:defRPr>
            </a:lvl3pPr>
            <a:lvl4pPr marL="576000" lvl="3" indent="-144000">
              <a:lnSpc>
                <a:spcPct val="90000"/>
              </a:lnSpc>
              <a:spcBef>
                <a:spcPts val="400"/>
              </a:spcBef>
              <a:buClrTx/>
              <a:buFont typeface="Source Sans Pro" panose="020B0503030403020204" pitchFamily="34" charset="0"/>
              <a:buChar char="-"/>
              <a:defRPr lang="en-US" sz="1200" noProof="0" dirty="0" smtClean="0">
                <a:cs typeface="Arial" pitchFamily="34" charset="0"/>
              </a:defRPr>
            </a:lvl4pPr>
            <a:lvl5pPr marL="0" lvl="4" indent="0">
              <a:spcBef>
                <a:spcPts val="2000"/>
              </a:spcBef>
              <a:buClr>
                <a:schemeClr val="tx2"/>
              </a:buClr>
              <a:buFontTx/>
              <a:buNone/>
              <a:defRPr lang="en-US" sz="1200" b="1" cap="all" baseline="0" noProof="0" dirty="0">
                <a:solidFill>
                  <a:schemeClr val="bg2"/>
                </a:solidFill>
                <a:ea typeface="Source Sans Pro Black" panose="020B0803030403020204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None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1"/>
            <a:endParaRPr lang="ru-RU" dirty="0" smtClean="0">
              <a:solidFill>
                <a:schemeClr val="bg1"/>
              </a:solidFill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Самостоятельная структурная вертикаль с функциональным подчинением </a:t>
            </a:r>
            <a:r>
              <a:rPr lang="en-US" dirty="0" smtClean="0">
                <a:solidFill>
                  <a:schemeClr val="bg1"/>
                </a:solidFill>
              </a:rPr>
              <a:t>SG Risks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Управление рисками на соло-уровне и на уровне Группы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Построение структуры Рисков по принципу управления значимыми рисками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Единые центры компетенций по управлению рисками внутри Группы </a:t>
            </a:r>
          </a:p>
          <a:p>
            <a:pPr lvl="1">
              <a:lnSpc>
                <a:spcPct val="100000"/>
              </a:lnSpc>
            </a:pPr>
            <a:r>
              <a:rPr lang="ru-RU" dirty="0" smtClean="0">
                <a:solidFill>
                  <a:schemeClr val="bg1"/>
                </a:solidFill>
              </a:rPr>
              <a:t>Отсутствие конфликта </a:t>
            </a:r>
            <a:r>
              <a:rPr lang="ru-RU" dirty="0">
                <a:solidFill>
                  <a:schemeClr val="bg1"/>
                </a:solidFill>
              </a:rPr>
              <a:t>интересов и </a:t>
            </a:r>
            <a:r>
              <a:rPr lang="ru-RU" dirty="0" smtClean="0">
                <a:solidFill>
                  <a:schemeClr val="bg1"/>
                </a:solidFill>
              </a:rPr>
              <a:t>разделение </a:t>
            </a:r>
            <a:r>
              <a:rPr lang="ru-RU" dirty="0">
                <a:solidFill>
                  <a:schemeClr val="bg1"/>
                </a:solidFill>
              </a:rPr>
              <a:t>ролей и </a:t>
            </a:r>
            <a:r>
              <a:rPr lang="ru-RU" dirty="0" smtClean="0">
                <a:solidFill>
                  <a:schemeClr val="bg1"/>
                </a:solidFill>
              </a:rPr>
              <a:t>полномочий при </a:t>
            </a:r>
            <a:r>
              <a:rPr lang="ru-RU" dirty="0">
                <a:solidFill>
                  <a:schemeClr val="bg1"/>
                </a:solidFill>
              </a:rPr>
              <a:t>принятии и управлении </a:t>
            </a:r>
            <a:r>
              <a:rPr lang="ru-RU" dirty="0" smtClean="0">
                <a:solidFill>
                  <a:schemeClr val="bg1"/>
                </a:solidFill>
              </a:rPr>
              <a:t>рисками</a:t>
            </a:r>
          </a:p>
          <a:p>
            <a:pPr lvl="1">
              <a:lnSpc>
                <a:spcPct val="100000"/>
              </a:lnSpc>
            </a:pPr>
            <a:r>
              <a:rPr lang="ru-RU" dirty="0" smtClean="0">
                <a:solidFill>
                  <a:schemeClr val="bg1"/>
                </a:solidFill>
              </a:rPr>
              <a:t>Риски как партнер Бизнеса</a:t>
            </a:r>
            <a:endParaRPr lang="ru-RU" dirty="0">
              <a:solidFill>
                <a:schemeClr val="bg1"/>
              </a:solidFill>
            </a:endParaRPr>
          </a:p>
          <a:p>
            <a:pPr lvl="1"/>
            <a:endParaRPr lang="ru-RU" dirty="0" smtClean="0">
              <a:solidFill>
                <a:schemeClr val="bg1"/>
              </a:solidFill>
            </a:endParaRPr>
          </a:p>
          <a:p>
            <a:pPr lvl="1"/>
            <a:endParaRPr lang="ru-RU" dirty="0" smtClean="0">
              <a:solidFill>
                <a:schemeClr val="bg1"/>
              </a:solidFill>
            </a:endParaRPr>
          </a:p>
          <a:p>
            <a:pPr lvl="1"/>
            <a:endParaRPr lang="ru-RU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="" xmlns:a16="http://schemas.microsoft.com/office/drawing/2014/main" id="{DEE5E5D5-DAA3-4A51-9B4F-1787BCC97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719" y="345257"/>
            <a:ext cx="1522550" cy="329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en-US" sz="1000" b="1" dirty="0" smtClean="0">
                <a:solidFill>
                  <a:schemeClr val="bg1"/>
                </a:solidFill>
                <a:cs typeface="Arial" pitchFamily="34" charset="0"/>
              </a:rPr>
              <a:t>SG Risks</a:t>
            </a:r>
            <a:endParaRPr lang="en-GB" sz="10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78" name="AutoShape 15">
            <a:extLst>
              <a:ext uri="{FF2B5EF4-FFF2-40B4-BE49-F238E27FC236}">
                <a16:creationId xmlns="" xmlns:a16="http://schemas.microsoft.com/office/drawing/2014/main" id="{27C9F2F7-C9D9-4A0F-A811-4800BEEAA96F}"/>
              </a:ext>
            </a:extLst>
          </p:cNvPr>
          <p:cNvCxnSpPr>
            <a:cxnSpLocks noChangeShapeType="1"/>
            <a:endCxn id="174" idx="0"/>
          </p:cNvCxnSpPr>
          <p:nvPr/>
        </p:nvCxnSpPr>
        <p:spPr bwMode="auto">
          <a:xfrm rot="10800000" flipV="1">
            <a:off x="4071995" y="-408441"/>
            <a:ext cx="1792829" cy="753698"/>
          </a:xfrm>
          <a:prstGeom prst="bentConnector2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sp>
        <p:nvSpPr>
          <p:cNvPr id="187" name="Rectangle 47">
            <a:extLst>
              <a:ext uri="{FF2B5EF4-FFF2-40B4-BE49-F238E27FC236}">
                <a16:creationId xmlns="" xmlns:a16="http://schemas.microsoft.com/office/drawing/2014/main" id="{9CD2DE75-7380-48BF-BEDE-D4D964BCB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185" y="1095808"/>
            <a:ext cx="5662186" cy="329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1000" b="1" dirty="0" smtClean="0">
                <a:solidFill>
                  <a:schemeClr val="bg1"/>
                </a:solidFill>
                <a:cs typeface="Arial" pitchFamily="34" charset="0"/>
              </a:rPr>
              <a:t>Руководитель СУР</a:t>
            </a:r>
            <a:r>
              <a:rPr lang="en-US" sz="10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chemeClr val="bg1"/>
                </a:solidFill>
                <a:cs typeface="Arial" pitchFamily="34" charset="0"/>
              </a:rPr>
              <a:t>Группы РОСБАНК</a:t>
            </a:r>
            <a:endParaRPr lang="en-GB" sz="1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0" name="Rectangle 52">
            <a:extLst>
              <a:ext uri="{FF2B5EF4-FFF2-40B4-BE49-F238E27FC236}">
                <a16:creationId xmlns="" xmlns:a16="http://schemas.microsoft.com/office/drawing/2014/main" id="{43A34980-1970-4E37-B990-6396E7F7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465" y="1619136"/>
            <a:ext cx="975444" cy="13649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1000" dirty="0" smtClean="0">
                <a:solidFill>
                  <a:schemeClr val="bg1"/>
                </a:solidFill>
                <a:cs typeface="Arial" pitchFamily="34" charset="0"/>
              </a:rPr>
              <a:t>Структурный и рыночный риск</a:t>
            </a:r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269" y="1619136"/>
            <a:ext cx="1047263" cy="13649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1000" dirty="0" smtClean="0">
                <a:solidFill>
                  <a:schemeClr val="bg1"/>
                </a:solidFill>
                <a:cs typeface="Arial" pitchFamily="34" charset="0"/>
              </a:rPr>
              <a:t>Кредитный риски</a:t>
            </a:r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3" name="Rectangle 60">
            <a:extLst>
              <a:ext uri="{FF2B5EF4-FFF2-40B4-BE49-F238E27FC236}">
                <a16:creationId xmlns="" xmlns:a16="http://schemas.microsoft.com/office/drawing/2014/main" id="{F0A901E2-06E0-4D0E-AF2F-B64D087B9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462" y="1619137"/>
            <a:ext cx="975444" cy="13649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1000" dirty="0" smtClean="0">
                <a:solidFill>
                  <a:schemeClr val="bg1"/>
                </a:solidFill>
                <a:cs typeface="Arial" pitchFamily="34" charset="0"/>
              </a:rPr>
              <a:t>Операционный риск</a:t>
            </a:r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184" y="3244003"/>
            <a:ext cx="918055" cy="4357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900" dirty="0" smtClean="0">
                <a:solidFill>
                  <a:schemeClr val="bg1"/>
                </a:solidFill>
                <a:cs typeface="Arial" pitchFamily="34" charset="0"/>
              </a:rPr>
              <a:t>Корпоративные кредитные риски</a:t>
            </a:r>
            <a:endParaRPr lang="en-GB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Rectangle 60">
            <a:extLst>
              <a:ext uri="{FF2B5EF4-FFF2-40B4-BE49-F238E27FC236}">
                <a16:creationId xmlns="" xmlns:a16="http://schemas.microsoft.com/office/drawing/2014/main" id="{F0A901E2-06E0-4D0E-AF2F-B64D087B9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927" y="1619136"/>
            <a:ext cx="975444" cy="13649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1000" dirty="0" smtClean="0">
                <a:solidFill>
                  <a:schemeClr val="bg1"/>
                </a:solidFill>
                <a:cs typeface="Arial" pitchFamily="34" charset="0"/>
              </a:rPr>
              <a:t>Комплексная оценка рисков</a:t>
            </a:r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8" name="Image 93" descr="ROSBANK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7877" r="2"/>
          <a:stretch/>
        </p:blipFill>
        <p:spPr bwMode="auto">
          <a:xfrm>
            <a:off x="3288185" y="1619137"/>
            <a:ext cx="1368000" cy="29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Image 70" descr="DeltaCredit_logo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185" y="2141627"/>
            <a:ext cx="1467752" cy="26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Image 58" descr="ROSBANK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1" t="17721"/>
          <a:stretch/>
        </p:blipFill>
        <p:spPr bwMode="auto">
          <a:xfrm>
            <a:off x="3288185" y="2650824"/>
            <a:ext cx="1439778" cy="3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307" y="3246023"/>
            <a:ext cx="906809" cy="4357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900" dirty="0" smtClean="0">
                <a:solidFill>
                  <a:schemeClr val="bg1"/>
                </a:solidFill>
                <a:cs typeface="Arial" pitchFamily="34" charset="0"/>
              </a:rPr>
              <a:t>Розничные кредитные риски</a:t>
            </a:r>
            <a:endParaRPr lang="en-GB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7256" y="3246023"/>
            <a:ext cx="906809" cy="4357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900" dirty="0" smtClean="0">
                <a:solidFill>
                  <a:schemeClr val="bg1"/>
                </a:solidFill>
                <a:cs typeface="Arial" pitchFamily="34" charset="0"/>
              </a:rPr>
              <a:t>Работа с проблемными активами (</a:t>
            </a:r>
            <a:r>
              <a:rPr lang="ru-RU" sz="900" dirty="0" err="1" smtClean="0">
                <a:solidFill>
                  <a:schemeClr val="bg1"/>
                </a:solidFill>
                <a:cs typeface="Arial" pitchFamily="34" charset="0"/>
              </a:rPr>
              <a:t>корп</a:t>
            </a:r>
            <a:r>
              <a:rPr lang="ru-RU" sz="900" dirty="0">
                <a:solidFill>
                  <a:schemeClr val="bg1"/>
                </a:solidFill>
                <a:cs typeface="Arial" pitchFamily="34" charset="0"/>
              </a:rPr>
              <a:t>)</a:t>
            </a:r>
            <a:endParaRPr lang="en-GB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9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4480" y="3244003"/>
            <a:ext cx="795803" cy="4335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900" dirty="0" smtClean="0">
                <a:solidFill>
                  <a:schemeClr val="bg1"/>
                </a:solidFill>
                <a:cs typeface="Arial" pitchFamily="34" charset="0"/>
              </a:rPr>
              <a:t>Служба верификации заемщиков</a:t>
            </a:r>
            <a:endParaRPr lang="en-GB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007" y="3815013"/>
            <a:ext cx="795803" cy="4335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900" dirty="0" smtClean="0">
                <a:solidFill>
                  <a:schemeClr val="bg1"/>
                </a:solidFill>
                <a:cs typeface="Arial" pitchFamily="34" charset="0"/>
              </a:rPr>
              <a:t>ВПОДК</a:t>
            </a:r>
            <a:endParaRPr lang="en-GB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604" y="3815013"/>
            <a:ext cx="795803" cy="4335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900" dirty="0" smtClean="0">
                <a:solidFill>
                  <a:schemeClr val="bg1"/>
                </a:solidFill>
                <a:cs typeface="Arial" pitchFamily="34" charset="0"/>
              </a:rPr>
              <a:t>Резервирование</a:t>
            </a:r>
            <a:endParaRPr lang="en-GB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" name="Rectangle 58">
            <a:extLst>
              <a:ext uri="{FF2B5EF4-FFF2-40B4-BE49-F238E27FC236}">
                <a16:creationId xmlns="" xmlns:a16="http://schemas.microsoft.com/office/drawing/2014/main" id="{D63286DD-2E2C-489F-9E80-C364CE9F1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8987" y="3815013"/>
            <a:ext cx="795803" cy="4335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76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>
              <a:spcBef>
                <a:spcPct val="35000"/>
              </a:spcBef>
              <a:buClr>
                <a:srgbClr val="E60028"/>
              </a:buClr>
              <a:buFont typeface="Wingdings" pitchFamily="2" charset="2"/>
              <a:buNone/>
            </a:pPr>
            <a:r>
              <a:rPr lang="ru-RU" sz="900" dirty="0" smtClean="0">
                <a:solidFill>
                  <a:schemeClr val="bg1"/>
                </a:solidFill>
                <a:cs typeface="Arial" pitchFamily="34" charset="0"/>
              </a:rPr>
              <a:t>Моделирование</a:t>
            </a:r>
            <a:endParaRPr lang="en-GB" sz="9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3310718" y="2984107"/>
            <a:ext cx="1522551" cy="26191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880532" y="2984107"/>
            <a:ext cx="1019751" cy="26191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504007" y="2984108"/>
            <a:ext cx="1470920" cy="82177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8950371" y="2984108"/>
            <a:ext cx="44307" cy="82177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8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072640" y="4777740"/>
            <a:ext cx="4320540" cy="21120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endParaRPr lang="en-US" sz="9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1A86B54-FD2A-46DE-9EAB-8B648D22B524}"/>
              </a:ext>
            </a:extLst>
          </p:cNvPr>
          <p:cNvSpPr/>
          <p:nvPr/>
        </p:nvSpPr>
        <p:spPr>
          <a:xfrm>
            <a:off x="-1" y="0"/>
            <a:ext cx="3240000" cy="5143500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8000" lvl="1" indent="-144000">
              <a:spcBef>
                <a:spcPts val="600"/>
              </a:spcBef>
              <a:buSzPct val="100000"/>
              <a:buFont typeface="Wingdings" panose="05000000000000000000" pitchFamily="2" charset="2"/>
              <a:buChar char=""/>
            </a:pP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Охват 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всех значимых рисков Банка;</a:t>
            </a:r>
          </a:p>
          <a:p>
            <a:pPr marL="288000" lvl="1" indent="-144000">
              <a:spcBef>
                <a:spcPts val="600"/>
              </a:spcBef>
              <a:buSzPct val="100000"/>
              <a:buFont typeface="Wingdings" panose="05000000000000000000" pitchFamily="2" charset="2"/>
              <a:buChar char=""/>
            </a:pP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В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овлеченность 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Руководства как на </a:t>
            </a:r>
            <a:r>
              <a:rPr lang="ru-RU" sz="1200" dirty="0" err="1">
                <a:solidFill>
                  <a:schemeClr val="bg1"/>
                </a:solidFill>
                <a:cs typeface="Arial" pitchFamily="34" charset="0"/>
              </a:rPr>
              <a:t>общебанковском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 уровне, так и на уровне оперативного управления;</a:t>
            </a:r>
          </a:p>
          <a:p>
            <a:pPr marL="288000" lvl="1" indent="-144000">
              <a:spcBef>
                <a:spcPts val="600"/>
              </a:spcBef>
              <a:buSzPct val="100000"/>
              <a:buFont typeface="Wingdings" panose="05000000000000000000" pitchFamily="2" charset="2"/>
              <a:buChar char=""/>
            </a:pP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Формирование 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отчетности о рисках на 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постоянной основе</a:t>
            </a:r>
            <a:endParaRPr lang="ru-RU" sz="1200" dirty="0">
              <a:solidFill>
                <a:schemeClr val="bg1"/>
              </a:solidFill>
              <a:cs typeface="Arial" pitchFamily="34" charset="0"/>
            </a:endParaRPr>
          </a:p>
          <a:p>
            <a:pPr marL="288000" lvl="1" indent="-144000">
              <a:spcBef>
                <a:spcPts val="600"/>
              </a:spcBef>
              <a:buSzPct val="100000"/>
              <a:buFont typeface="Wingdings" panose="05000000000000000000" pitchFamily="2" charset="2"/>
              <a:buChar char=""/>
            </a:pP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Р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егулярный 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надзор 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мониторинг рисков, соблюдения 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правил 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процедур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 со стороны независимого от бизнеса органа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;</a:t>
            </a:r>
            <a:endParaRPr lang="ru-RU" sz="1200" dirty="0">
              <a:solidFill>
                <a:schemeClr val="bg1"/>
              </a:solidFill>
              <a:cs typeface="Arial" pitchFamily="34" charset="0"/>
            </a:endParaRPr>
          </a:p>
          <a:p>
            <a:pPr marL="288000" lvl="1" indent="-144000">
              <a:spcBef>
                <a:spcPts val="600"/>
              </a:spcBef>
              <a:buSzPct val="100000"/>
              <a:buFont typeface="Wingdings" panose="05000000000000000000" pitchFamily="2" charset="2"/>
              <a:buChar char=""/>
            </a:pP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У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частие </a:t>
            </a: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СУР в стратегическом планировании и учет стратегии развития в установленном 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риск-аппетите</a:t>
            </a:r>
          </a:p>
          <a:p>
            <a:pPr marL="288000" lvl="1" indent="-144000">
              <a:spcBef>
                <a:spcPts val="600"/>
              </a:spcBef>
              <a:buSzPct val="100000"/>
              <a:buFont typeface="Wingdings" panose="05000000000000000000" pitchFamily="2" charset="2"/>
              <a:buChar char=""/>
            </a:pP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Гибкость и масштабируемость  СУР на основе оценки значимости рисков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300037" y="4639526"/>
            <a:ext cx="1223963" cy="42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3">
            <a:extLst>
              <a:ext uri="{FF2B5EF4-FFF2-40B4-BE49-F238E27FC236}">
                <a16:creationId xmlns="" xmlns:a16="http://schemas.microsoft.com/office/drawing/2014/main" id="{66F7B7DD-8612-4956-B4CD-B658B7953746}"/>
              </a:ext>
            </a:extLst>
          </p:cNvPr>
          <p:cNvSpPr txBox="1">
            <a:spLocks/>
          </p:cNvSpPr>
          <p:nvPr/>
        </p:nvSpPr>
        <p:spPr>
          <a:xfrm>
            <a:off x="205740" y="174821"/>
            <a:ext cx="2981960" cy="42062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fr-FR" sz="1800" b="0" kern="1200" cap="all" baseline="0" noProof="0" dirty="0">
                <a:solidFill>
                  <a:schemeClr val="bg2"/>
                </a:solidFill>
                <a:latin typeface="Montserrat ExtraBold" pitchFamily="2" charset="0"/>
                <a:ea typeface="+mj-ea"/>
                <a:cs typeface="Arial" pitchFamily="34" charset="0"/>
              </a:defRPr>
            </a:lvl1pPr>
          </a:lstStyle>
          <a:p>
            <a:pPr>
              <a:lnSpc>
                <a:spcPct val="75000"/>
              </a:lnSpc>
            </a:pPr>
            <a:r>
              <a:rPr lang="ru-RU" dirty="0" smtClean="0">
                <a:solidFill>
                  <a:schemeClr val="bg1"/>
                </a:solidFill>
              </a:rPr>
              <a:t>Принципы функционирования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9FBA2EF-2C1B-4C74-A250-D06F58442ECC}"/>
              </a:ext>
            </a:extLst>
          </p:cNvPr>
          <p:cNvSpPr/>
          <p:nvPr/>
        </p:nvSpPr>
        <p:spPr>
          <a:xfrm>
            <a:off x="144000" y="648000"/>
            <a:ext cx="1332000" cy="54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8" name="Text Placeholder 26">
            <a:extLst>
              <a:ext uri="{FF2B5EF4-FFF2-40B4-BE49-F238E27FC236}">
                <a16:creationId xmlns="" xmlns:a16="http://schemas.microsoft.com/office/drawing/2014/main" id="{BD3B4C58-BAC3-4657-9EFF-616ACD5068DD}"/>
              </a:ext>
            </a:extLst>
          </p:cNvPr>
          <p:cNvSpPr txBox="1">
            <a:spLocks/>
          </p:cNvSpPr>
          <p:nvPr/>
        </p:nvSpPr>
        <p:spPr>
          <a:xfrm>
            <a:off x="333077" y="1150938"/>
            <a:ext cx="2543473" cy="14414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9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200" b="1" baseline="0" noProof="0" dirty="0" smtClean="0">
                <a:cs typeface="Arial" pitchFamily="34" charset="0"/>
              </a:defRPr>
            </a:lvl1pPr>
            <a:lvl2pPr marL="288000" lvl="1" indent="-144000">
              <a:lnSpc>
                <a:spcPct val="90000"/>
              </a:lnSpc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"/>
              <a:defRPr lang="en-US" sz="1200" noProof="0" dirty="0" smtClean="0">
                <a:cs typeface="Arial" pitchFamily="34" charset="0"/>
              </a:defRPr>
            </a:lvl2pPr>
            <a:lvl3pPr marL="432000" lvl="2" indent="-14400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200" noProof="0" dirty="0" smtClean="0">
                <a:cs typeface="Arial" pitchFamily="34" charset="0"/>
              </a:defRPr>
            </a:lvl3pPr>
            <a:lvl4pPr marL="576000" lvl="3" indent="-144000">
              <a:lnSpc>
                <a:spcPct val="90000"/>
              </a:lnSpc>
              <a:spcBef>
                <a:spcPts val="400"/>
              </a:spcBef>
              <a:buClrTx/>
              <a:buFont typeface="Source Sans Pro" panose="020B0503030403020204" pitchFamily="34" charset="0"/>
              <a:buChar char="-"/>
              <a:defRPr lang="en-US" sz="1200" noProof="0" dirty="0" smtClean="0">
                <a:cs typeface="Arial" pitchFamily="34" charset="0"/>
              </a:defRPr>
            </a:lvl4pPr>
            <a:lvl5pPr marL="0" lvl="4" indent="0">
              <a:spcBef>
                <a:spcPts val="2000"/>
              </a:spcBef>
              <a:buClr>
                <a:schemeClr val="tx2"/>
              </a:buClr>
              <a:buFontTx/>
              <a:buNone/>
              <a:defRPr lang="en-US" sz="1200" b="1" cap="all" baseline="0" noProof="0" dirty="0">
                <a:solidFill>
                  <a:schemeClr val="bg2"/>
                </a:solidFill>
                <a:ea typeface="Source Sans Pro Black" panose="020B0803030403020204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None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sz="900" b="0" dirty="0" smtClean="0"/>
              <a:t>.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3378095" y="1129776"/>
            <a:ext cx="5701072" cy="3459278"/>
            <a:chOff x="312420" y="1007905"/>
            <a:chExt cx="6987381" cy="3608744"/>
          </a:xfrm>
        </p:grpSpPr>
        <p:sp>
          <p:nvSpPr>
            <p:cNvPr id="61" name="Стрелка влево 40"/>
            <p:cNvSpPr>
              <a:spLocks noChangeArrowheads="1"/>
            </p:cNvSpPr>
            <p:nvPr/>
          </p:nvSpPr>
          <p:spPr bwMode="auto">
            <a:xfrm>
              <a:off x="5678771" y="3118677"/>
              <a:ext cx="254000" cy="171450"/>
            </a:xfrm>
            <a:prstGeom prst="leftArrow">
              <a:avLst>
                <a:gd name="adj1" fmla="val 50000"/>
                <a:gd name="adj2" fmla="val 50459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62" name="Прямоугольник 24"/>
            <p:cNvSpPr>
              <a:spLocks noChangeArrowheads="1"/>
            </p:cNvSpPr>
            <p:nvPr/>
          </p:nvSpPr>
          <p:spPr bwMode="auto">
            <a:xfrm>
              <a:off x="5941526" y="2784682"/>
              <a:ext cx="1045435" cy="754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36000" tIns="0" rIns="0" bIns="0" anchor="ctr"/>
            <a:lstStyle/>
            <a:p>
              <a:pPr algn="ctr">
                <a:lnSpc>
                  <a:spcPts val="1000"/>
                </a:lnSpc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Аллокация капитала и система лимитов</a:t>
              </a:r>
              <a:endParaRPr lang="ru-RU" altLang="ru-RU" sz="800" b="0" dirty="0">
                <a:solidFill>
                  <a:srgbClr val="404040"/>
                </a:solidFill>
              </a:endParaRPr>
            </a:p>
          </p:txBody>
        </p:sp>
        <p:sp>
          <p:nvSpPr>
            <p:cNvPr id="63" name="Стрелка влево 41"/>
            <p:cNvSpPr>
              <a:spLocks noChangeArrowheads="1"/>
            </p:cNvSpPr>
            <p:nvPr/>
          </p:nvSpPr>
          <p:spPr bwMode="auto">
            <a:xfrm>
              <a:off x="5678771" y="4060818"/>
              <a:ext cx="254000" cy="171450"/>
            </a:xfrm>
            <a:prstGeom prst="leftArrow">
              <a:avLst>
                <a:gd name="adj1" fmla="val 50000"/>
                <a:gd name="adj2" fmla="val 50459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64" name="Выгнутая вправо стрелка 45"/>
            <p:cNvSpPr>
              <a:spLocks noChangeArrowheads="1"/>
            </p:cNvSpPr>
            <p:nvPr/>
          </p:nvSpPr>
          <p:spPr bwMode="auto">
            <a:xfrm>
              <a:off x="6986961" y="1781831"/>
              <a:ext cx="312840" cy="1918834"/>
            </a:xfrm>
            <a:prstGeom prst="curvedLeftArrow">
              <a:avLst>
                <a:gd name="adj1" fmla="val 25020"/>
                <a:gd name="adj2" fmla="val 48479"/>
                <a:gd name="adj3" fmla="val 25000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66" name="Выгнутая вправо стрелка 65"/>
            <p:cNvSpPr/>
            <p:nvPr/>
          </p:nvSpPr>
          <p:spPr bwMode="auto">
            <a:xfrm>
              <a:off x="312420" y="1781831"/>
              <a:ext cx="330502" cy="1901085"/>
            </a:xfrm>
            <a:prstGeom prst="curvedLeftArrow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0800000" lon="10800000" rev="0"/>
              </a:camera>
              <a:lightRig rig="threePt" dir="t"/>
            </a:scene3d>
            <a:extLst/>
          </p:spPr>
          <p:txBody>
            <a:bodyPr/>
            <a:lstStyle/>
            <a:p>
              <a:pPr algn="ctr">
                <a:defRPr/>
              </a:pPr>
              <a:endParaRPr lang="ru-RU" sz="600">
                <a:solidFill>
                  <a:srgbClr val="404040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 bwMode="auto">
            <a:xfrm>
              <a:off x="642923" y="2443719"/>
              <a:ext cx="6333347" cy="180653"/>
            </a:xfrm>
            <a:prstGeom prst="rect">
              <a:avLst/>
            </a:prstGeom>
            <a:solidFill>
              <a:schemeClr val="accent2"/>
            </a:solidFill>
            <a:ln w="3175" cap="rnd" algn="ctr">
              <a:noFill/>
              <a:round/>
              <a:headEnd type="none" w="sm" len="sm"/>
              <a:tailEnd type="none" w="sm" len="sm"/>
            </a:ln>
            <a:ex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sz="800" b="1" dirty="0" smtClean="0">
                  <a:solidFill>
                    <a:srgbClr val="FFFFFF"/>
                  </a:solidFill>
                </a:rPr>
                <a:t>Стратегия Банка / Бюджетный процесс</a:t>
              </a:r>
            </a:p>
          </p:txBody>
        </p:sp>
        <p:sp>
          <p:nvSpPr>
            <p:cNvPr id="72" name="Стрелка влево 36"/>
            <p:cNvSpPr>
              <a:spLocks noChangeArrowheads="1"/>
            </p:cNvSpPr>
            <p:nvPr/>
          </p:nvSpPr>
          <p:spPr bwMode="auto">
            <a:xfrm>
              <a:off x="2813486" y="3682916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73" name="Стрелка влево 36"/>
            <p:cNvSpPr>
              <a:spLocks noChangeArrowheads="1"/>
            </p:cNvSpPr>
            <p:nvPr/>
          </p:nvSpPr>
          <p:spPr bwMode="auto">
            <a:xfrm>
              <a:off x="1666097" y="3686454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74" name="Стрелка вверх 73"/>
            <p:cNvSpPr/>
            <p:nvPr/>
          </p:nvSpPr>
          <p:spPr bwMode="auto">
            <a:xfrm>
              <a:off x="1015371" y="2154447"/>
              <a:ext cx="212651" cy="270146"/>
            </a:xfrm>
            <a:prstGeom prst="upArrow">
              <a:avLst/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sz="800">
                <a:solidFill>
                  <a:srgbClr val="404040"/>
                </a:solidFill>
              </a:endParaRPr>
            </a:p>
          </p:txBody>
        </p:sp>
        <p:sp>
          <p:nvSpPr>
            <p:cNvPr id="75" name="Стрелка вверх 74"/>
            <p:cNvSpPr/>
            <p:nvPr/>
          </p:nvSpPr>
          <p:spPr bwMode="auto">
            <a:xfrm>
              <a:off x="4980364" y="2150347"/>
              <a:ext cx="212651" cy="270146"/>
            </a:xfrm>
            <a:prstGeom prst="upArrow">
              <a:avLst/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sz="800">
                <a:solidFill>
                  <a:srgbClr val="404040"/>
                </a:solidFill>
              </a:endParaRPr>
            </a:p>
          </p:txBody>
        </p:sp>
        <p:sp>
          <p:nvSpPr>
            <p:cNvPr id="76" name="Стрелка вверх 75"/>
            <p:cNvSpPr/>
            <p:nvPr/>
          </p:nvSpPr>
          <p:spPr bwMode="auto">
            <a:xfrm rot="10800000">
              <a:off x="6380460" y="2150347"/>
              <a:ext cx="212651" cy="270146"/>
            </a:xfrm>
            <a:prstGeom prst="upArrow">
              <a:avLst/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sz="800">
                <a:solidFill>
                  <a:srgbClr val="404040"/>
                </a:solidFill>
              </a:endParaRPr>
            </a:p>
          </p:txBody>
        </p:sp>
        <p:sp>
          <p:nvSpPr>
            <p:cNvPr id="83" name="Стрелка влево 36"/>
            <p:cNvSpPr>
              <a:spLocks noChangeArrowheads="1"/>
            </p:cNvSpPr>
            <p:nvPr/>
          </p:nvSpPr>
          <p:spPr bwMode="auto">
            <a:xfrm rot="10800000">
              <a:off x="1666098" y="1199815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84" name="Стрелка влево 36"/>
            <p:cNvSpPr>
              <a:spLocks noChangeArrowheads="1"/>
            </p:cNvSpPr>
            <p:nvPr/>
          </p:nvSpPr>
          <p:spPr bwMode="auto">
            <a:xfrm rot="10800000">
              <a:off x="1666099" y="1792184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85" name="Прямоугольник 84"/>
            <p:cNvSpPr>
              <a:spLocks noChangeArrowheads="1"/>
            </p:cNvSpPr>
            <p:nvPr/>
          </p:nvSpPr>
          <p:spPr bwMode="auto">
            <a:xfrm>
              <a:off x="1918782" y="1643221"/>
              <a:ext cx="878090" cy="4771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Количественная </a:t>
              </a:r>
              <a:r>
                <a:rPr lang="ru-RU" altLang="ru-RU" sz="800" b="0" dirty="0">
                  <a:solidFill>
                    <a:srgbClr val="404040"/>
                  </a:solidFill>
                </a:rPr>
                <a:t>оценка рисков</a:t>
              </a:r>
            </a:p>
          </p:txBody>
        </p:sp>
        <p:sp>
          <p:nvSpPr>
            <p:cNvPr id="86" name="Стрелка влево 36"/>
            <p:cNvSpPr>
              <a:spLocks noChangeArrowheads="1"/>
            </p:cNvSpPr>
            <p:nvPr/>
          </p:nvSpPr>
          <p:spPr bwMode="auto">
            <a:xfrm rot="10800000">
              <a:off x="2828096" y="1157372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88" name="Стрелка влево 36"/>
            <p:cNvSpPr>
              <a:spLocks noChangeArrowheads="1"/>
            </p:cNvSpPr>
            <p:nvPr/>
          </p:nvSpPr>
          <p:spPr bwMode="auto">
            <a:xfrm rot="10800000">
              <a:off x="2807209" y="1792184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89" name="Стрелка влево 36"/>
            <p:cNvSpPr>
              <a:spLocks noChangeArrowheads="1"/>
            </p:cNvSpPr>
            <p:nvPr/>
          </p:nvSpPr>
          <p:spPr bwMode="auto">
            <a:xfrm rot="10800000">
              <a:off x="4190728" y="1544519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91" name="Стрелка влево 36"/>
            <p:cNvSpPr>
              <a:spLocks noChangeArrowheads="1"/>
            </p:cNvSpPr>
            <p:nvPr/>
          </p:nvSpPr>
          <p:spPr bwMode="auto">
            <a:xfrm rot="10800000">
              <a:off x="5678151" y="1536179"/>
              <a:ext cx="252684" cy="171450"/>
            </a:xfrm>
            <a:prstGeom prst="leftArrow">
              <a:avLst>
                <a:gd name="adj1" fmla="val 50000"/>
                <a:gd name="adj2" fmla="val 50198"/>
              </a:avLst>
            </a:prstGeom>
            <a:noFill/>
            <a:ln w="19050" algn="ctr">
              <a:solidFill>
                <a:schemeClr val="accent1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ru-RU" altLang="ru-RU" sz="800">
                <a:solidFill>
                  <a:srgbClr val="404040"/>
                </a:solidFill>
              </a:endParaRPr>
            </a:p>
          </p:txBody>
        </p:sp>
        <p:sp>
          <p:nvSpPr>
            <p:cNvPr id="93" name="Прямоугольник 1"/>
            <p:cNvSpPr>
              <a:spLocks noChangeArrowheads="1"/>
            </p:cNvSpPr>
            <p:nvPr/>
          </p:nvSpPr>
          <p:spPr bwMode="auto">
            <a:xfrm>
              <a:off x="648041" y="1021763"/>
              <a:ext cx="1009394" cy="10949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Выявление значимых рисков на основе бюджетных и прогнозируемых данных на текущий год</a:t>
              </a:r>
              <a:endParaRPr lang="ru-RU" altLang="ru-RU" sz="800" i="1" dirty="0">
                <a:solidFill>
                  <a:srgbClr val="FF0000"/>
                </a:solidFill>
              </a:endParaRPr>
            </a:p>
          </p:txBody>
        </p:sp>
        <p:sp>
          <p:nvSpPr>
            <p:cNvPr id="94" name="Прямоугольник 93"/>
            <p:cNvSpPr>
              <a:spLocks noChangeArrowheads="1"/>
            </p:cNvSpPr>
            <p:nvPr/>
          </p:nvSpPr>
          <p:spPr bwMode="auto">
            <a:xfrm>
              <a:off x="3083440" y="1014955"/>
              <a:ext cx="1090201" cy="11088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Агрегирование рисков и определение требуемого внутреннего </a:t>
              </a:r>
              <a:r>
                <a:rPr lang="ru-RU" altLang="ru-RU" sz="800" b="0" dirty="0" smtClean="0">
                  <a:solidFill>
                    <a:srgbClr val="404040"/>
                  </a:solidFill>
                </a:rPr>
                <a:t>капитала</a:t>
              </a:r>
              <a:endParaRPr lang="ru-RU" altLang="ru-RU" sz="800" b="0" dirty="0">
                <a:solidFill>
                  <a:srgbClr val="404040"/>
                </a:solidFill>
              </a:endParaRPr>
            </a:p>
          </p:txBody>
        </p:sp>
        <p:sp>
          <p:nvSpPr>
            <p:cNvPr id="95" name="Прямоугольник 94"/>
            <p:cNvSpPr>
              <a:spLocks noChangeArrowheads="1"/>
            </p:cNvSpPr>
            <p:nvPr/>
          </p:nvSpPr>
          <p:spPr bwMode="auto">
            <a:xfrm>
              <a:off x="1918782" y="1025629"/>
              <a:ext cx="894704" cy="4426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>
              <a:lvl1pPr eaLnBrk="0" hangingPunct="0">
                <a:spcBef>
                  <a:spcPct val="6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60000"/>
                </a:spcBef>
                <a:buChar char="•"/>
                <a:defRPr sz="13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ü"/>
                <a:defRPr sz="1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  <a:latin typeface="+mn-lt"/>
                </a:rPr>
                <a:t>Качественная оценка рисков</a:t>
              </a:r>
              <a:endParaRPr lang="ru-RU" altLang="ru-RU" sz="800" b="0" dirty="0">
                <a:solidFill>
                  <a:srgbClr val="404040"/>
                </a:solidFill>
                <a:latin typeface="+mn-lt"/>
              </a:endParaRPr>
            </a:p>
          </p:txBody>
        </p:sp>
        <p:sp>
          <p:nvSpPr>
            <p:cNvPr id="96" name="Прямоугольник 19"/>
            <p:cNvSpPr>
              <a:spLocks noChangeArrowheads="1"/>
            </p:cNvSpPr>
            <p:nvPr/>
          </p:nvSpPr>
          <p:spPr bwMode="auto">
            <a:xfrm>
              <a:off x="1935396" y="2784682"/>
              <a:ext cx="878090" cy="18319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Самооценка </a:t>
              </a:r>
              <a:r>
                <a:rPr lang="ru-RU" altLang="ru-RU" sz="800" dirty="0" smtClean="0">
                  <a:solidFill>
                    <a:srgbClr val="404040"/>
                  </a:solidFill>
                </a:rPr>
                <a:t>СУР</a:t>
              </a:r>
            </a:p>
            <a:p>
              <a:pPr algn="ctr">
                <a:defRPr/>
              </a:pPr>
              <a:endParaRPr lang="ru-RU" altLang="ru-RU" sz="800" b="0" dirty="0">
                <a:solidFill>
                  <a:srgbClr val="404040"/>
                </a:solidFill>
              </a:endParaRPr>
            </a:p>
            <a:p>
              <a:pPr algn="ctr">
                <a:defRPr/>
              </a:pPr>
              <a:r>
                <a:rPr lang="ru-RU" altLang="ru-RU" sz="800" dirty="0" smtClean="0">
                  <a:solidFill>
                    <a:srgbClr val="404040"/>
                  </a:solidFill>
                </a:rPr>
                <a:t>Внешняя оценка (аудит, проверки, консультанты)</a:t>
              </a:r>
              <a:endParaRPr lang="ru-RU" altLang="ru-RU" sz="800" b="0" dirty="0" smtClean="0">
                <a:solidFill>
                  <a:srgbClr val="404040"/>
                </a:solidFill>
              </a:endParaRPr>
            </a:p>
          </p:txBody>
        </p:sp>
        <p:sp>
          <p:nvSpPr>
            <p:cNvPr id="97" name="Прямоугольник 21"/>
            <p:cNvSpPr>
              <a:spLocks noChangeArrowheads="1"/>
            </p:cNvSpPr>
            <p:nvPr/>
          </p:nvSpPr>
          <p:spPr bwMode="auto">
            <a:xfrm>
              <a:off x="5930835" y="1007905"/>
              <a:ext cx="1045435" cy="1108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Установление риск-аппетита</a:t>
              </a:r>
              <a:r>
                <a:rPr lang="en-US" altLang="ru-RU" sz="800" b="0" dirty="0" smtClean="0">
                  <a:solidFill>
                    <a:srgbClr val="404040"/>
                  </a:solidFill>
                </a:rPr>
                <a:t>:</a:t>
              </a:r>
            </a:p>
            <a:p>
              <a:pPr algn="ctr">
                <a:defRPr/>
              </a:pPr>
              <a:r>
                <a:rPr lang="en-US" altLang="ru-RU" sz="800" b="0" dirty="0" smtClean="0">
                  <a:solidFill>
                    <a:srgbClr val="404040"/>
                  </a:solidFill>
                </a:rPr>
                <a:t> </a:t>
              </a:r>
              <a:r>
                <a:rPr lang="ru-RU" altLang="ru-RU" sz="800" b="0" i="1" dirty="0" smtClean="0"/>
                <a:t>(ц</a:t>
              </a:r>
              <a:r>
                <a:rPr lang="ru-RU" altLang="ru-RU" sz="800" i="1" dirty="0" smtClean="0"/>
                <a:t>елевые </a:t>
              </a:r>
              <a:r>
                <a:rPr lang="ru-RU" altLang="ru-RU" sz="800" i="1" dirty="0" smtClean="0"/>
                <a:t>значения</a:t>
              </a:r>
              <a:r>
                <a:rPr lang="en-US" altLang="ru-RU" sz="800" i="1" dirty="0" smtClean="0"/>
                <a:t>, </a:t>
              </a:r>
              <a:r>
                <a:rPr lang="ru-RU" altLang="ru-RU" sz="800" i="1" dirty="0" smtClean="0"/>
                <a:t>лимиты, триггеры</a:t>
              </a:r>
              <a:r>
                <a:rPr lang="ru-RU" altLang="ru-RU" sz="800" i="1" dirty="0" smtClean="0"/>
                <a:t>, риск-метрики)</a:t>
              </a:r>
              <a:endParaRPr lang="ru-RU" altLang="ru-RU" sz="800" i="1" dirty="0"/>
            </a:p>
          </p:txBody>
        </p:sp>
        <p:sp>
          <p:nvSpPr>
            <p:cNvPr id="98" name="Прямоугольник 26"/>
            <p:cNvSpPr>
              <a:spLocks noChangeArrowheads="1"/>
            </p:cNvSpPr>
            <p:nvPr/>
          </p:nvSpPr>
          <p:spPr bwMode="auto">
            <a:xfrm>
              <a:off x="5941526" y="3768640"/>
              <a:ext cx="1045435" cy="8478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36000" tIns="0" rIns="0" bIns="0" anchor="t"/>
            <a:lstStyle/>
            <a:p>
              <a:pPr algn="ctr">
                <a:lnSpc>
                  <a:spcPts val="1000"/>
                </a:lnSpc>
              </a:pPr>
              <a:endParaRPr lang="ru-RU" altLang="ru-RU" sz="800" b="0" dirty="0" smtClean="0">
                <a:solidFill>
                  <a:srgbClr val="404040"/>
                </a:solidFill>
              </a:endParaRPr>
            </a:p>
            <a:p>
              <a:pPr algn="ctr">
                <a:lnSpc>
                  <a:spcPts val="1000"/>
                </a:lnSpc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Ценообразование </a:t>
              </a:r>
              <a:r>
                <a:rPr lang="ru-RU" altLang="ru-RU" sz="800" b="0" dirty="0" smtClean="0">
                  <a:solidFill>
                    <a:srgbClr val="404040"/>
                  </a:solidFill>
                </a:rPr>
                <a:t>с учетом рисков </a:t>
              </a:r>
              <a:r>
                <a:rPr lang="en-US" altLang="ru-RU" sz="800" b="0" dirty="0" smtClean="0">
                  <a:solidFill>
                    <a:srgbClr val="404040"/>
                  </a:solidFill>
                </a:rPr>
                <a:t>/ </a:t>
              </a:r>
              <a:r>
                <a:rPr lang="ru-RU" altLang="ru-RU" sz="800" b="0" dirty="0" smtClean="0">
                  <a:solidFill>
                    <a:srgbClr val="404040"/>
                  </a:solidFill>
                </a:rPr>
                <a:t>стратегическое планирование </a:t>
              </a:r>
              <a:r>
                <a:rPr lang="en-US" altLang="ru-RU" sz="800" b="0" dirty="0" smtClean="0">
                  <a:solidFill>
                    <a:srgbClr val="404040"/>
                  </a:solidFill>
                </a:rPr>
                <a:t>/ </a:t>
              </a:r>
              <a:r>
                <a:rPr lang="ru-RU" altLang="ru-RU" sz="800" b="0" dirty="0" smtClean="0">
                  <a:solidFill>
                    <a:srgbClr val="404040"/>
                  </a:solidFill>
                </a:rPr>
                <a:t>КПЭ</a:t>
              </a:r>
              <a:endParaRPr lang="ru-RU" altLang="ru-RU" sz="800" b="0" dirty="0">
                <a:solidFill>
                  <a:srgbClr val="404040"/>
                </a:solidFill>
              </a:endParaRPr>
            </a:p>
          </p:txBody>
        </p:sp>
        <p:sp>
          <p:nvSpPr>
            <p:cNvPr id="99" name="Прямоугольник 16"/>
            <p:cNvSpPr>
              <a:spLocks noChangeArrowheads="1"/>
            </p:cNvSpPr>
            <p:nvPr/>
          </p:nvSpPr>
          <p:spPr bwMode="auto">
            <a:xfrm>
              <a:off x="4443412" y="1007905"/>
              <a:ext cx="1230265" cy="1119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>
              <a:lvl1pPr eaLnBrk="0" hangingPunct="0">
                <a:spcBef>
                  <a:spcPct val="6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60000"/>
                </a:spcBef>
                <a:buChar char="•"/>
                <a:defRPr sz="13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ü"/>
                <a:defRPr sz="1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 typeface="Wingdings" pitchFamily="2" charset="2"/>
                <a:buNone/>
                <a:defRPr/>
              </a:pPr>
              <a:endParaRPr lang="en-US" altLang="ru-RU" sz="800" b="0" dirty="0" smtClean="0">
                <a:solidFill>
                  <a:srgbClr val="404040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 typeface="Wingdings" pitchFamily="2" charset="2"/>
                <a:buNone/>
                <a:defRPr/>
              </a:pPr>
              <a:endParaRPr lang="en-US" altLang="ru-RU" sz="800" b="0" dirty="0">
                <a:solidFill>
                  <a:srgbClr val="404040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Стресс-тестирование значимых рисков и комплексное стресс-тестирование на основе различных сценариев</a:t>
              </a:r>
              <a:endParaRPr lang="ru-RU" altLang="ru-RU" sz="800" i="1" dirty="0">
                <a:solidFill>
                  <a:srgbClr val="FF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 typeface="Wingdings" pitchFamily="2" charset="2"/>
                <a:buNone/>
                <a:defRPr/>
              </a:pPr>
              <a:endParaRPr lang="ru-RU" altLang="ru-RU" sz="800" b="0" dirty="0">
                <a:solidFill>
                  <a:srgbClr val="404040"/>
                </a:solidFill>
              </a:endParaRPr>
            </a:p>
          </p:txBody>
        </p:sp>
        <p:sp>
          <p:nvSpPr>
            <p:cNvPr id="100" name="Прямоугольник 20"/>
            <p:cNvSpPr>
              <a:spLocks noChangeArrowheads="1"/>
            </p:cNvSpPr>
            <p:nvPr/>
          </p:nvSpPr>
          <p:spPr bwMode="auto">
            <a:xfrm>
              <a:off x="3080780" y="2784682"/>
              <a:ext cx="2597371" cy="18319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sz="800" b="0" dirty="0" smtClean="0">
                  <a:solidFill>
                    <a:srgbClr val="404040"/>
                  </a:solidFill>
                </a:rPr>
                <a:t>Управление рисками:</a:t>
              </a:r>
            </a:p>
            <a:p>
              <a:pPr algn="ctr">
                <a:defRPr/>
              </a:pPr>
              <a:endParaRPr lang="ru-RU" sz="800" b="0" dirty="0" smtClean="0">
                <a:solidFill>
                  <a:srgbClr val="404040"/>
                </a:solidFill>
              </a:endParaRPr>
            </a:p>
            <a:p>
              <a:pPr algn="ctr">
                <a:defRPr/>
              </a:pPr>
              <a:r>
                <a:rPr lang="ru-RU" sz="800" dirty="0" smtClean="0">
                  <a:solidFill>
                    <a:srgbClr val="404040"/>
                  </a:solidFill>
                </a:rPr>
                <a:t>Установление новых лимитов риска на контрагентов;</a:t>
              </a:r>
              <a:endParaRPr lang="ru-RU" sz="800" b="0" dirty="0" smtClean="0">
                <a:solidFill>
                  <a:srgbClr val="404040"/>
                </a:solidFill>
              </a:endParaRPr>
            </a:p>
            <a:p>
              <a:pPr algn="ctr">
                <a:defRPr/>
              </a:pPr>
              <a:r>
                <a:rPr lang="ru-RU" sz="800" dirty="0" smtClean="0">
                  <a:solidFill>
                    <a:srgbClr val="404040"/>
                  </a:solidFill>
                </a:rPr>
                <a:t>Контроль установленных лимитов, триггеров, риск-метрик по значимым рискам;</a:t>
              </a:r>
              <a:endParaRPr lang="ru-RU" sz="800" dirty="0">
                <a:solidFill>
                  <a:srgbClr val="404040"/>
                </a:solidFill>
              </a:endParaRPr>
            </a:p>
            <a:p>
              <a:pPr algn="ctr">
                <a:defRPr/>
              </a:pPr>
              <a:r>
                <a:rPr lang="ru-RU" sz="800" dirty="0" smtClean="0">
                  <a:solidFill>
                    <a:srgbClr val="404040"/>
                  </a:solidFill>
                </a:rPr>
                <a:t>Оценка новых продуктов;</a:t>
              </a:r>
              <a:endParaRPr lang="ru-RU" sz="800" b="0" dirty="0" smtClean="0">
                <a:solidFill>
                  <a:srgbClr val="404040"/>
                </a:solidFill>
              </a:endParaRPr>
            </a:p>
            <a:p>
              <a:pPr algn="ctr">
                <a:defRPr/>
              </a:pPr>
              <a:r>
                <a:rPr lang="ru-RU" sz="800" b="0" dirty="0" smtClean="0">
                  <a:solidFill>
                    <a:srgbClr val="404040"/>
                  </a:solidFill>
                </a:rPr>
                <a:t>Регулярный </a:t>
              </a:r>
              <a:r>
                <a:rPr lang="ru-RU" sz="800" b="0" dirty="0" smtClean="0">
                  <a:solidFill>
                    <a:srgbClr val="404040"/>
                  </a:solidFill>
                </a:rPr>
                <a:t>план-факт анализ </a:t>
              </a:r>
              <a:r>
                <a:rPr lang="ru-RU" sz="800" b="0" dirty="0" smtClean="0">
                  <a:solidFill>
                    <a:srgbClr val="404040"/>
                  </a:solidFill>
                </a:rPr>
                <a:t>потребляемого капитала;</a:t>
              </a:r>
              <a:endParaRPr lang="ru-RU" altLang="ru-RU" sz="800" i="1" dirty="0">
                <a:solidFill>
                  <a:srgbClr val="404040"/>
                </a:solidFill>
              </a:endParaRPr>
            </a:p>
            <a:p>
              <a:pPr algn="ctr">
                <a:defRPr/>
              </a:pPr>
              <a:r>
                <a:rPr lang="ru-RU" altLang="ru-RU" sz="800" dirty="0" smtClean="0">
                  <a:solidFill>
                    <a:srgbClr val="404040"/>
                  </a:solidFill>
                </a:rPr>
                <a:t>Совершенствование методик и процессов по управлению рисками</a:t>
              </a:r>
              <a:endParaRPr lang="ru-RU" altLang="ru-RU" sz="800" dirty="0">
                <a:solidFill>
                  <a:srgbClr val="FF0000"/>
                </a:solidFill>
              </a:endParaRPr>
            </a:p>
          </p:txBody>
        </p:sp>
        <p:sp>
          <p:nvSpPr>
            <p:cNvPr id="101" name="Прямоугольник 19"/>
            <p:cNvSpPr>
              <a:spLocks noChangeArrowheads="1"/>
            </p:cNvSpPr>
            <p:nvPr/>
          </p:nvSpPr>
          <p:spPr bwMode="auto">
            <a:xfrm>
              <a:off x="642922" y="2784682"/>
              <a:ext cx="1014513" cy="183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Дорожная карта по изменениям</a:t>
              </a:r>
            </a:p>
            <a:p>
              <a:pPr algn="ctr">
                <a:defRPr/>
              </a:pPr>
              <a:r>
                <a:rPr lang="ru-RU" altLang="ru-RU" sz="800" dirty="0" smtClean="0">
                  <a:solidFill>
                    <a:srgbClr val="404040"/>
                  </a:solidFill>
                </a:rPr>
                <a:t>на следующий операционный цикл</a:t>
              </a:r>
            </a:p>
            <a:p>
              <a:pPr algn="ctr">
                <a:defRPr/>
              </a:pPr>
              <a:endParaRPr lang="ru-RU" altLang="ru-RU" sz="800" b="0" dirty="0">
                <a:solidFill>
                  <a:srgbClr val="404040"/>
                </a:solidFill>
              </a:endParaRPr>
            </a:p>
            <a:p>
              <a:pPr algn="ctr">
                <a:defRPr/>
              </a:pPr>
              <a:r>
                <a:rPr lang="ru-RU" altLang="ru-RU" sz="800" b="0" dirty="0" smtClean="0">
                  <a:solidFill>
                    <a:srgbClr val="404040"/>
                  </a:solidFill>
                </a:rPr>
                <a:t>Раскрытие </a:t>
              </a:r>
              <a:r>
                <a:rPr lang="ru-RU" altLang="ru-RU" sz="800" b="0" dirty="0" smtClean="0">
                  <a:solidFill>
                    <a:srgbClr val="404040"/>
                  </a:solidFill>
                </a:rPr>
                <a:t>информации о рисках и капитале </a:t>
              </a:r>
              <a:r>
                <a:rPr lang="en-US" altLang="ru-RU" sz="800" b="0" dirty="0" smtClean="0">
                  <a:solidFill>
                    <a:srgbClr val="404040"/>
                  </a:solidFill>
                </a:rPr>
                <a:t>/ </a:t>
              </a:r>
              <a:r>
                <a:rPr lang="ru-RU" altLang="ru-RU" sz="800" b="0" dirty="0" smtClean="0">
                  <a:solidFill>
                    <a:srgbClr val="404040"/>
                  </a:solidFill>
                </a:rPr>
                <a:t>прочая отчетность</a:t>
              </a:r>
              <a:endParaRPr lang="ru-RU" altLang="ru-RU" sz="800" b="0" dirty="0">
                <a:solidFill>
                  <a:srgbClr val="40404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62819" y="516651"/>
            <a:ext cx="3535680" cy="5112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ru-RU" cap="all" dirty="0">
                <a:solidFill>
                  <a:schemeClr val="accent2"/>
                </a:solidFill>
                <a:latin typeface="Montserrat ExtraBold" pitchFamily="2" charset="0"/>
                <a:ea typeface="+mj-ea"/>
                <a:cs typeface="Arial" pitchFamily="34" charset="0"/>
              </a:rPr>
              <a:t>Ежегодный цикл</a:t>
            </a:r>
          </a:p>
          <a:p>
            <a:endParaRPr lang="en-US" sz="1050" dirty="0" err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99F7BC13-2750-413C-AB35-66645DDC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58974"/>
            <a:ext cx="8496000" cy="236475"/>
          </a:xfrm>
        </p:spPr>
        <p:txBody>
          <a:bodyPr/>
          <a:lstStyle/>
          <a:p>
            <a:r>
              <a:rPr lang="ru-RU" dirty="0" smtClean="0"/>
              <a:t>Зоны развития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9ED1792-B823-4F7D-B654-33C34227E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120458"/>
            <a:ext cx="8496000" cy="2327817"/>
          </a:xfrm>
        </p:spPr>
        <p:txBody>
          <a:bodyPr/>
          <a:lstStyle/>
          <a:p>
            <a:pPr lvl="4"/>
            <a:r>
              <a:rPr lang="ru-RU" dirty="0" smtClean="0"/>
              <a:t>Структурные и организационные изменения</a:t>
            </a:r>
            <a:endParaRPr lang="fr-FR" dirty="0"/>
          </a:p>
          <a:p>
            <a:pPr lvl="1"/>
            <a:r>
              <a:rPr lang="ru-RU" dirty="0" smtClean="0"/>
              <a:t>Продолжение интеграционных процессов в Группе</a:t>
            </a:r>
            <a:endParaRPr lang="fr-FR" dirty="0"/>
          </a:p>
          <a:p>
            <a:pPr lvl="1"/>
            <a:r>
              <a:rPr lang="ru-RU" dirty="0" smtClean="0"/>
              <a:t>Исключение дублирования функционала и оптимизация</a:t>
            </a:r>
          </a:p>
          <a:p>
            <a:pPr lvl="1"/>
            <a:r>
              <a:rPr lang="ru-RU" dirty="0" smtClean="0"/>
              <a:t>Создание внутренних «сервисов» для единой команды (</a:t>
            </a:r>
            <a:r>
              <a:rPr lang="ru-RU" dirty="0" err="1" smtClean="0"/>
              <a:t>репортинг</a:t>
            </a:r>
            <a:r>
              <a:rPr lang="ru-RU" dirty="0" smtClean="0"/>
              <a:t>, </a:t>
            </a:r>
            <a:r>
              <a:rPr lang="ru-RU" dirty="0" err="1" smtClean="0"/>
              <a:t>моделинг</a:t>
            </a:r>
            <a:r>
              <a:rPr lang="ru-RU" dirty="0" smtClean="0"/>
              <a:t>, контроль)</a:t>
            </a:r>
          </a:p>
          <a:p>
            <a:pPr lvl="1"/>
            <a:r>
              <a:rPr lang="ru-RU" dirty="0" smtClean="0"/>
              <a:t>Повышение значимости и контроля «новых» рисков </a:t>
            </a:r>
            <a:r>
              <a:rPr lang="en-US" dirty="0" smtClean="0"/>
              <a:t>Cyber risks </a:t>
            </a:r>
            <a:r>
              <a:rPr lang="ru-RU" dirty="0" smtClean="0"/>
              <a:t>и </a:t>
            </a:r>
            <a:r>
              <a:rPr lang="en-US" dirty="0" smtClean="0"/>
              <a:t>Model risks</a:t>
            </a:r>
            <a:endParaRPr lang="ru-RU" dirty="0" smtClean="0"/>
          </a:p>
          <a:p>
            <a:pPr lvl="4"/>
            <a:r>
              <a:rPr lang="ru-RU" dirty="0" smtClean="0"/>
              <a:t>Автоматизация и оптимизация процессов</a:t>
            </a:r>
            <a:endParaRPr lang="fr-FR" dirty="0"/>
          </a:p>
          <a:p>
            <a:pPr lvl="1"/>
            <a:r>
              <a:rPr lang="ru-RU" dirty="0" smtClean="0"/>
              <a:t>Консолидация различных систем и алгоритмов в единую интегрированную систему контроля рисков</a:t>
            </a:r>
          </a:p>
          <a:p>
            <a:pPr lvl="1"/>
            <a:r>
              <a:rPr lang="ru-RU" dirty="0" smtClean="0"/>
              <a:t>Наращивание возможностей </a:t>
            </a:r>
            <a:r>
              <a:rPr lang="ru-RU" dirty="0" err="1" smtClean="0"/>
              <a:t>моделинга</a:t>
            </a:r>
            <a:r>
              <a:rPr lang="ru-RU" dirty="0" smtClean="0"/>
              <a:t> с использование внутренних и внешних данных</a:t>
            </a:r>
          </a:p>
          <a:p>
            <a:pPr lvl="1"/>
            <a:r>
              <a:rPr lang="ru-RU" dirty="0" smtClean="0"/>
              <a:t>Роботизация рутинных процессов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BDEC581-8103-4AE9-B3AA-599C376452D0}"/>
              </a:ext>
            </a:extLst>
          </p:cNvPr>
          <p:cNvSpPr/>
          <p:nvPr/>
        </p:nvSpPr>
        <p:spPr>
          <a:xfrm>
            <a:off x="324000" y="3954172"/>
            <a:ext cx="8496000" cy="442035"/>
          </a:xfrm>
          <a:prstGeom prst="rect">
            <a:avLst/>
          </a:prstGeom>
          <a:solidFill>
            <a:schemeClr val="bg2"/>
          </a:solidFill>
        </p:spPr>
        <p:txBody>
          <a:bodyPr wrap="square" lIns="36000" tIns="36000" rIns="36000" bIns="36000">
            <a:spAutoFit/>
          </a:bodyPr>
          <a:lstStyle/>
          <a:p>
            <a:pPr lvl="1" algn="ctr">
              <a:defRPr/>
            </a:pPr>
            <a:r>
              <a:rPr lang="ru-RU" sz="1200" b="1" dirty="0" smtClean="0">
                <a:solidFill>
                  <a:schemeClr val="bg1"/>
                </a:solidFill>
                <a:ea typeface="Source Sans Pro Light" pitchFamily="34" charset="0"/>
                <a:cs typeface="Arial" pitchFamily="34" charset="0"/>
              </a:rPr>
              <a:t>Система управления рисками должна соответствовать уровню осуществляемых операций и постоянно совершенствоваться</a:t>
            </a:r>
            <a:endParaRPr lang="fr-FR" sz="1200" b="1" dirty="0">
              <a:solidFill>
                <a:schemeClr val="bg1"/>
              </a:solidFill>
              <a:ea typeface="Source Sans Pro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3706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iXguatAEmpEsOBSoQZX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CiinMn7jEa.k85AMxqlL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68Wd4QWVkeP8wvN9mpu0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1WpN3DxUOlA3t1KCz8Q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NBSs4dXkuGH9UejlzH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nHRGsIP0.Jimc8PNlW5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7kZ3Uqf0OHoyNXshqeH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Wa2xDvPkaCkj5GxIQ3d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idMxuWI0.EdACb1l.Du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zMr4vG30WAKhCYehxEA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.tFX3HckyGcOdpjHi1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9MRGniidUSuWQXVNrzmB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PssqFVeUeFZqHE6PFFB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63kaS0r_EutCIxMaTMUB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M0bpYAb0SPK4A9lEGeW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9KKXEvC0WyzJStluBZZ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HVMt24xkOCjSPpdTFx6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Ugo.hjikSIn__HIgAma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GMRaHvQEmRtIB0Skfr8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nDy0RKKkuiyD_ZikvxG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4MGkHgIx02XsBeMCktaa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6G8qEBDJkGRhmjCY_TKG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2n8sJ8I.k2dT4LyB.hko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eyc1TUkmF1bjxWK_hU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fevs37.P06DO7lIA1rCg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8s9PleoEGK6PlLs2.6W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O7qZ9fHc0GY6sDgG.odS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xlGVsZBkOMpBdWzYJ77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zMr4vG30WAKhCYehxEA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1WpN3DxUOlA3t1KCz8Q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NBSs4dXkuGH9UejlzHk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spcBef>
            <a:spcPts val="1200"/>
          </a:spcBef>
          <a:defRPr sz="1200" dirty="0">
            <a:ea typeface="Source Sans Pro" pitchFamily="34" charset="0"/>
          </a:defRPr>
        </a:defPPr>
      </a:lst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9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5" id="{E4173809-C234-4463-899D-283D66DC3094}" vid="{680AC50C-474D-4D7E-8ACC-BA9A4660F0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DU2ZWUzOS0yZGRkLTQyZGMtYWQ2ZS0zY2MyN2M5MjVhOWIiIG9yaWdpbj0idXNlclNlbGVjdGVkIj48ZWxlbWVudCB1aWQ9ImlkX2NsYXNzaWZpY2F0aW9uX2V1cmVzdHJpY3RlZCIgdmFsdWU9IiIgeG1sbnM9Imh0dHA6Ly93d3cuYm9sZG9uamFtZXMuY29tLzIwMDgvMDEvc2llL2ludGVybmFsL2xhYmVsIiAvPjwvc2lzbD48VXNlck5hbWU+RVVSXHNiaWdub24wNDAxMTA8L1VzZXJOYW1lPjxEYXRlVGltZT4wOS8xMS8yMDE4IDE0OjIyOjAzPC9EYXRlVGltZT48TGFiZWxTdHJpbmc+QzAgLSBQdWJsaWMgPC9MYWJlbFN0cmluZz48L2l0ZW0+PC9sYWJlbEhpc3Rvcnk+</Value>
</WrappedLabelHistor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sisl xmlns:xsi="http://www.w3.org/2001/XMLSchema-instance" xmlns:xsd="http://www.w3.org/2001/XMLSchema" xmlns="http://www.boldonjames.com/2008/01/sie/internal/label" sislVersion="0" policy="cd56ee39-2ddd-42dc-ad6e-3cc27c925a9b" origin="userSelected">
  <element uid="id_classification_eurestricted" value=""/>
</sisl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37D52D-D983-48DC-9BF1-167A440E7378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52094505-7CFE-4331-AE47-C53AB6446B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C963E0-C0A4-49A5-BC05-5D79FD3975A2}">
  <ds:schemaRefs>
    <ds:schemaRef ds:uri="http://www.w3.org/2001/XMLSchema"/>
    <ds:schemaRef ds:uri="http://www.boldonjames.com/2008/01/sie/internal/label"/>
  </ds:schemaRefs>
</ds:datastoreItem>
</file>

<file path=customXml/itemProps4.xml><?xml version="1.0" encoding="utf-8"?>
<ds:datastoreItem xmlns:ds="http://schemas.openxmlformats.org/officeDocument/2006/customXml" ds:itemID="{B6E15C36-4FEF-4F7E-B289-4748A02CF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B5262EC9-87F2-43D4-9E8F-894A14C8298D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 2018 - Template 16-9 - EN</Template>
  <TotalTime>3903</TotalTime>
  <Words>479</Words>
  <Application>Microsoft Office PowerPoint</Application>
  <PresentationFormat>Экран (16:9)</PresentationFormat>
  <Paragraphs>106</Paragraphs>
  <Slides>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SG Group Identity</vt:lpstr>
      <vt:lpstr>think-cell Slide</vt:lpstr>
      <vt:lpstr>принципы построения и функционирования системы управления рисками</vt:lpstr>
      <vt:lpstr>Структура группы росбанк</vt:lpstr>
      <vt:lpstr>Презентация PowerPoint</vt:lpstr>
      <vt:lpstr>Презентация PowerPoint</vt:lpstr>
      <vt:lpstr>Зоны развития</vt:lpstr>
      <vt:lpstr>Презентация PowerPoint</vt:lpstr>
    </vt:vector>
  </TitlesOfParts>
  <Company>SOCIETE GENERALE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SG Group Template</dc:subject>
  <dc:creator>MELISSA HADJARA</dc:creator>
  <cp:keywords>C0 - Public</cp:keywords>
  <dc:description>C0 - Public |j,llsaj12398**C0)knasdals|</dc:description>
  <cp:lastModifiedBy>rb018126</cp:lastModifiedBy>
  <cp:revision>36</cp:revision>
  <cp:lastPrinted>2018-11-07T13:41:34Z</cp:lastPrinted>
  <dcterms:created xsi:type="dcterms:W3CDTF">2018-11-12T13:59:44Z</dcterms:created>
  <dcterms:modified xsi:type="dcterms:W3CDTF">2019-02-08T07:38:03Z</dcterms:modified>
  <cp:category>SG Group Template</cp:category>
  <cp:contentStatus>2018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_AssetClass">
    <vt:lpwstr>CORI_UK</vt:lpwstr>
  </property>
  <property fmtid="{D5CDD505-2E9C-101B-9397-08002B2CF9AE}" pid="3" name="FO_TypeTPL">
    <vt:lpwstr>CORI</vt:lpwstr>
  </property>
  <property fmtid="{D5CDD505-2E9C-101B-9397-08002B2CF9AE}" pid="4" name="FO_TPLNew">
    <vt:lpwstr>Yes</vt:lpwstr>
  </property>
  <property fmtid="{D5CDD505-2E9C-101B-9397-08002B2CF9AE}" pid="5" name="docIndexRef">
    <vt:lpwstr>1346fc6a-06f5-4b8f-934d-5118958be3d9</vt:lpwstr>
  </property>
  <property fmtid="{D5CDD505-2E9C-101B-9397-08002B2CF9AE}" pid="6" name="bjSaver">
    <vt:lpwstr>fB7huj5BR+k1BTBn+ncpwOtJ9ivrYn9l</vt:lpwstr>
  </property>
  <property fmtid="{D5CDD505-2E9C-101B-9397-08002B2CF9AE}" pid="7" name="Sensitivity">
    <vt:lpwstr>C0</vt:lpwstr>
  </property>
  <property fmtid="{D5CDD505-2E9C-101B-9397-08002B2CF9AE}" pid="8" name="Classification_DLP">
    <vt:lpwstr>C0_C0</vt:lpwstr>
  </property>
  <property fmtid="{D5CDD505-2E9C-101B-9397-08002B2CF9AE}" pid="9" name="bjLabelHistoryID">
    <vt:lpwstr>{CE37D52D-D983-48DC-9BF1-167A440E7378}</vt:lpwstr>
  </property>
  <property fmtid="{D5CDD505-2E9C-101B-9397-08002B2CF9AE}" pid="10" name="bjDocumentLabelXML">
    <vt:lpwstr>&lt;?xml version="1.0" encoding="us-ascii"?&gt;&lt;sisl xmlns:xsi="http://www.w3.org/2001/XMLSchema-instance" xmlns:xsd="http://www.w3.org/2001/XMLSchema" sislVersion="0" policy="bd5b5c17-ff0e-4a45-8ade-b1db9e1fb804" origin="userSelected" xmlns="http://www.boldonj</vt:lpwstr>
  </property>
  <property fmtid="{D5CDD505-2E9C-101B-9397-08002B2CF9AE}" pid="11" name="bjDocumentLabelXML-0">
    <vt:lpwstr>ames.com/2008/01/sie/internal/label"&gt;&lt;element uid="id_classification_nonbusiness" value="" /&gt;&lt;/sisl&gt;</vt:lpwstr>
  </property>
  <property fmtid="{D5CDD505-2E9C-101B-9397-08002B2CF9AE}" pid="12" name="bjDocumentSecurityLabel">
    <vt:lpwstr>C0 | Общедоступная информация</vt:lpwstr>
  </property>
</Properties>
</file>