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7" r:id="rId2"/>
    <p:sldId id="394" r:id="rId3"/>
    <p:sldId id="444" r:id="rId4"/>
    <p:sldId id="396" r:id="rId5"/>
    <p:sldId id="442" r:id="rId6"/>
    <p:sldId id="440" r:id="rId7"/>
    <p:sldId id="441" r:id="rId8"/>
    <p:sldId id="443" r:id="rId9"/>
    <p:sldId id="427" r:id="rId10"/>
    <p:sldId id="428" r:id="rId11"/>
    <p:sldId id="429" r:id="rId12"/>
    <p:sldId id="430" r:id="rId13"/>
    <p:sldId id="445" r:id="rId14"/>
    <p:sldId id="446" r:id="rId15"/>
    <p:sldId id="447" r:id="rId16"/>
  </p:sldIdLst>
  <p:sldSz cx="914558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verview" id="{D021FA27-76F7-4D53-AC19-7362EA281712}">
          <p14:sldIdLst>
            <p14:sldId id="257"/>
            <p14:sldId id="394"/>
            <p14:sldId id="444"/>
            <p14:sldId id="396"/>
            <p14:sldId id="442"/>
            <p14:sldId id="440"/>
            <p14:sldId id="441"/>
            <p14:sldId id="443"/>
            <p14:sldId id="427"/>
          </p14:sldIdLst>
        </p14:section>
        <p14:section name="BRICS indicators" id="{580D8AF1-4AFF-4147-B53D-34B747CCE223}">
          <p14:sldIdLst>
            <p14:sldId id="428"/>
            <p14:sldId id="429"/>
            <p14:sldId id="430"/>
            <p14:sldId id="445"/>
            <p14:sldId id="446"/>
            <p14:sldId id="4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4732" autoAdjust="0"/>
  </p:normalViewPr>
  <p:slideViewPr>
    <p:cSldViewPr>
      <p:cViewPr>
        <p:scale>
          <a:sx n="70" d="100"/>
          <a:sy n="70" d="100"/>
        </p:scale>
        <p:origin x="-1368" y="-4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psos\Desktop\BRICS\BRICS%20GDP%20&amp;%20LF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apsos\AppData\Local\Microsoft\Windows\Temporary%20Internet%20Files\Content.Outlook\4TRYPPAW\BRICS_20160112%20(3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apsos\AppData\Local\Microsoft\Windows\Temporary%20Internet%20Files\Content.Outlook\4TRYPPAW\BRICS_20160112%20(3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kapsos\Desktop\BRICS\BRICS%20Figures%20201601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psos\Desktop\BRICS\BRICS%20Figures%20201601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psos\Desktop\BRICS\BRICS%20Figures%20201601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800" dirty="0" smtClean="0"/>
              <a:t>BRICS labour</a:t>
            </a:r>
            <a:r>
              <a:rPr lang="en-GB" sz="1800" baseline="0" dirty="0" smtClean="0"/>
              <a:t> force and GDP as % of total</a:t>
            </a:r>
            <a:endParaRPr lang="en-GB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% of global labour force</c:v>
                </c:pt>
              </c:strCache>
            </c:strRef>
          </c:tx>
          <c:invertIfNegative val="0"/>
          <c:cat>
            <c:numRef>
              <c:f>Sheet1!$B$12:$C$12</c:f>
              <c:numCache>
                <c:formatCode>General</c:formatCode>
                <c:ptCount val="2"/>
                <c:pt idx="0">
                  <c:v>2000</c:v>
                </c:pt>
                <c:pt idx="1">
                  <c:v>2015</c:v>
                </c:pt>
              </c:numCache>
            </c:numRef>
          </c:cat>
          <c:val>
            <c:numRef>
              <c:f>Sheet1!$B$13:$C$13</c:f>
              <c:numCache>
                <c:formatCode>0.0</c:formatCode>
                <c:ptCount val="2"/>
                <c:pt idx="0">
                  <c:v>47.123823291444928</c:v>
                </c:pt>
                <c:pt idx="1">
                  <c:v>44.361063575489368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% of global GDP</c:v>
                </c:pt>
              </c:strCache>
            </c:strRef>
          </c:tx>
          <c:invertIfNegative val="0"/>
          <c:cat>
            <c:numRef>
              <c:f>Sheet1!$B$12:$C$12</c:f>
              <c:numCache>
                <c:formatCode>General</c:formatCode>
                <c:ptCount val="2"/>
                <c:pt idx="0">
                  <c:v>2000</c:v>
                </c:pt>
                <c:pt idx="1">
                  <c:v>2015</c:v>
                </c:pt>
              </c:numCache>
            </c:numRef>
          </c:cat>
          <c:val>
            <c:numRef>
              <c:f>Sheet1!$B$14:$C$14</c:f>
              <c:numCache>
                <c:formatCode>0.0</c:formatCode>
                <c:ptCount val="2"/>
                <c:pt idx="0">
                  <c:v>8.7788131436978922</c:v>
                </c:pt>
                <c:pt idx="1">
                  <c:v>16.540467777216893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487552"/>
        <c:axId val="166489088"/>
      </c:barChart>
      <c:catAx>
        <c:axId val="1664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489088"/>
        <c:crosses val="autoZero"/>
        <c:auto val="1"/>
        <c:lblAlgn val="ctr"/>
        <c:lblOffset val="100"/>
        <c:noMultiLvlLbl val="0"/>
      </c:catAx>
      <c:valAx>
        <c:axId val="16648908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664875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Labour force participation rate and gender gap</a:t>
            </a:r>
            <a:endParaRPr lang="en-GB" sz="1800"/>
          </a:p>
        </c:rich>
      </c:tx>
      <c:layout>
        <c:manualLayout>
          <c:xMode val="edge"/>
          <c:yMode val="edge"/>
          <c:x val="0.21722402175148914"/>
          <c:y val="5.38066449021524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4667337459276"/>
          <c:y val="0.15603807306187895"/>
          <c:w val="0.81502999707980983"/>
          <c:h val="0.56106778331080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'LF%'!$B$58</c:f>
              <c:strCache>
                <c:ptCount val="1"/>
                <c:pt idx="0">
                  <c:v>Labour force participation rate (%) </c:v>
                </c:pt>
              </c:strCache>
            </c:strRef>
          </c:tx>
          <c:invertIfNegative val="0"/>
          <c:cat>
            <c:strRef>
              <c:f>'LF%'!$A$59:$A$65</c:f>
              <c:strCache>
                <c:ptCount val="7"/>
                <c:pt idx="0">
                  <c:v>BRICS          (2014)</c:v>
                </c:pt>
                <c:pt idx="1">
                  <c:v>World excluding BRICS (2014)</c:v>
                </c:pt>
                <c:pt idx="2">
                  <c:v>China                        (2014)</c:v>
                </c:pt>
                <c:pt idx="3">
                  <c:v>Russian Federation (2014)</c:v>
                </c:pt>
                <c:pt idx="4">
                  <c:v>Brazil                       (2013)</c:v>
                </c:pt>
                <c:pt idx="5">
                  <c:v>India                    (2012)</c:v>
                </c:pt>
                <c:pt idx="6">
                  <c:v>South Africa (2014)</c:v>
                </c:pt>
              </c:strCache>
            </c:strRef>
          </c:cat>
          <c:val>
            <c:numRef>
              <c:f>'LF%'!$B$59:$B$65</c:f>
              <c:numCache>
                <c:formatCode>0.0</c:formatCode>
                <c:ptCount val="7"/>
                <c:pt idx="0">
                  <c:v>64.001689999999996</c:v>
                </c:pt>
                <c:pt idx="1">
                  <c:v>63.11083</c:v>
                </c:pt>
                <c:pt idx="2">
                  <c:v>71.400001525878906</c:v>
                </c:pt>
                <c:pt idx="3">
                  <c:v>68.88136128896555</c:v>
                </c:pt>
                <c:pt idx="4">
                  <c:v>65.470001220703125</c:v>
                </c:pt>
                <c:pt idx="5">
                  <c:v>53.400001525878906</c:v>
                </c:pt>
                <c:pt idx="6">
                  <c:v>53.322952650429464</c:v>
                </c:pt>
              </c:numCache>
            </c:numRef>
          </c:val>
        </c:ser>
        <c:ser>
          <c:idx val="1"/>
          <c:order val="1"/>
          <c:tx>
            <c:strRef>
              <c:f>'LF%'!$C$58</c:f>
              <c:strCache>
                <c:ptCount val="1"/>
                <c:pt idx="0">
                  <c:v>Gender Gap (Men - Women)</c:v>
                </c:pt>
              </c:strCache>
            </c:strRef>
          </c:tx>
          <c:invertIfNegative val="0"/>
          <c:cat>
            <c:strRef>
              <c:f>'LF%'!$A$59:$A$65</c:f>
              <c:strCache>
                <c:ptCount val="7"/>
                <c:pt idx="0">
                  <c:v>BRICS          (2014)</c:v>
                </c:pt>
                <c:pt idx="1">
                  <c:v>World excluding BRICS (2014)</c:v>
                </c:pt>
                <c:pt idx="2">
                  <c:v>China                        (2014)</c:v>
                </c:pt>
                <c:pt idx="3">
                  <c:v>Russian Federation (2014)</c:v>
                </c:pt>
                <c:pt idx="4">
                  <c:v>Brazil                       (2013)</c:v>
                </c:pt>
                <c:pt idx="5">
                  <c:v>India                    (2012)</c:v>
                </c:pt>
                <c:pt idx="6">
                  <c:v>South Africa (2014)</c:v>
                </c:pt>
              </c:strCache>
            </c:strRef>
          </c:cat>
          <c:val>
            <c:numRef>
              <c:f>'LF%'!$C$59:$C$65</c:f>
              <c:numCache>
                <c:formatCode>0.0</c:formatCode>
                <c:ptCount val="7"/>
                <c:pt idx="0">
                  <c:v>29.656629999999993</c:v>
                </c:pt>
                <c:pt idx="1">
                  <c:v>23.760420000000003</c:v>
                </c:pt>
                <c:pt idx="2">
                  <c:v>14.400001525878906</c:v>
                </c:pt>
                <c:pt idx="3">
                  <c:v>11.775707821112448</c:v>
                </c:pt>
                <c:pt idx="4">
                  <c:v>22.629997253417969</c:v>
                </c:pt>
                <c:pt idx="5">
                  <c:v>51.600002288818359</c:v>
                </c:pt>
                <c:pt idx="6">
                  <c:v>14.346710499586152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516224"/>
        <c:axId val="166517760"/>
      </c:barChart>
      <c:catAx>
        <c:axId val="166516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517760"/>
        <c:crosses val="autoZero"/>
        <c:auto val="1"/>
        <c:lblAlgn val="ctr"/>
        <c:lblOffset val="100"/>
        <c:noMultiLvlLbl val="0"/>
      </c:catAx>
      <c:valAx>
        <c:axId val="16651776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6651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420600467984341"/>
          <c:y val="0.86010073199744941"/>
          <c:w val="0.59147460011346353"/>
          <c:h val="8.294480235425116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GB" sz="1800"/>
              <a:t>Total and youth unemployment rate (%)</a:t>
            </a:r>
          </a:p>
        </c:rich>
      </c:tx>
      <c:layout>
        <c:manualLayout>
          <c:xMode val="edge"/>
          <c:yMode val="edge"/>
          <c:x val="0.23054101609440869"/>
          <c:y val="4.10055987762085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10615339749198"/>
          <c:y val="0.15914981264786637"/>
          <c:w val="0.78663079615048115"/>
          <c:h val="0.55982094102073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'Une%'!$B$27</c:f>
              <c:strCache>
                <c:ptCount val="1"/>
                <c:pt idx="0">
                  <c:v>Total (ages 15+)</c:v>
                </c:pt>
              </c:strCache>
            </c:strRef>
          </c:tx>
          <c:invertIfNegative val="0"/>
          <c:cat>
            <c:strRef>
              <c:f>'Une%'!$A$28:$A$34</c:f>
              <c:strCache>
                <c:ptCount val="7"/>
                <c:pt idx="0">
                  <c:v>BRICS         (2014)</c:v>
                </c:pt>
                <c:pt idx="1">
                  <c:v>World excluding BRICS     (2014)</c:v>
                </c:pt>
                <c:pt idx="2">
                  <c:v>South Africa (2014)</c:v>
                </c:pt>
                <c:pt idx="3">
                  <c:v>Brazil         (2013)</c:v>
                </c:pt>
                <c:pt idx="4">
                  <c:v>Russian Federation (2014)</c:v>
                </c:pt>
                <c:pt idx="5">
                  <c:v>China           (2014)</c:v>
                </c:pt>
                <c:pt idx="6">
                  <c:v>India            (2012)</c:v>
                </c:pt>
              </c:strCache>
            </c:strRef>
          </c:cat>
          <c:val>
            <c:numRef>
              <c:f>'Une%'!$B$28:$B$34</c:f>
              <c:numCache>
                <c:formatCode>0.0</c:formatCode>
                <c:ptCount val="7"/>
                <c:pt idx="0">
                  <c:v>4.8024820000000004</c:v>
                </c:pt>
                <c:pt idx="1">
                  <c:v>6.8176209999999999</c:v>
                </c:pt>
                <c:pt idx="2">
                  <c:v>24.890220634856092</c:v>
                </c:pt>
                <c:pt idx="3">
                  <c:v>6.5</c:v>
                </c:pt>
                <c:pt idx="4">
                  <c:v>5.1563763390229491</c:v>
                </c:pt>
                <c:pt idx="5">
                  <c:v>4</c:v>
                </c:pt>
                <c:pt idx="6">
                  <c:v>3.6226554934093449</c:v>
                </c:pt>
              </c:numCache>
            </c:numRef>
          </c:val>
        </c:ser>
        <c:ser>
          <c:idx val="1"/>
          <c:order val="1"/>
          <c:tx>
            <c:strRef>
              <c:f>'Une%'!$C$27</c:f>
              <c:strCache>
                <c:ptCount val="1"/>
                <c:pt idx="0">
                  <c:v>Youth (ages 15-24)</c:v>
                </c:pt>
              </c:strCache>
            </c:strRef>
          </c:tx>
          <c:invertIfNegative val="0"/>
          <c:cat>
            <c:strRef>
              <c:f>'Une%'!$A$28:$A$34</c:f>
              <c:strCache>
                <c:ptCount val="7"/>
                <c:pt idx="0">
                  <c:v>BRICS         (2014)</c:v>
                </c:pt>
                <c:pt idx="1">
                  <c:v>World excluding BRICS     (2014)</c:v>
                </c:pt>
                <c:pt idx="2">
                  <c:v>South Africa (2014)</c:v>
                </c:pt>
                <c:pt idx="3">
                  <c:v>Brazil         (2013)</c:v>
                </c:pt>
                <c:pt idx="4">
                  <c:v>Russian Federation (2014)</c:v>
                </c:pt>
                <c:pt idx="5">
                  <c:v>China           (2014)</c:v>
                </c:pt>
                <c:pt idx="6">
                  <c:v>India            (2012)</c:v>
                </c:pt>
              </c:strCache>
            </c:strRef>
          </c:cat>
          <c:val>
            <c:numRef>
              <c:f>'Une%'!$C$28:$C$34</c:f>
              <c:numCache>
                <c:formatCode>0.0</c:formatCode>
                <c:ptCount val="7"/>
                <c:pt idx="0">
                  <c:v>11.422180000000001</c:v>
                </c:pt>
                <c:pt idx="1">
                  <c:v>14.012890000000001</c:v>
                </c:pt>
                <c:pt idx="2">
                  <c:v>51.290871151680165</c:v>
                </c:pt>
                <c:pt idx="3">
                  <c:v>15</c:v>
                </c:pt>
                <c:pt idx="4">
                  <c:v>13.663724530552413</c:v>
                </c:pt>
                <c:pt idx="6">
                  <c:v>10.699999809265137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850560"/>
        <c:axId val="166852096"/>
      </c:barChart>
      <c:catAx>
        <c:axId val="16685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6852096"/>
        <c:crosses val="autoZero"/>
        <c:auto val="1"/>
        <c:lblAlgn val="ctr"/>
        <c:lblOffset val="100"/>
        <c:noMultiLvlLbl val="0"/>
      </c:catAx>
      <c:valAx>
        <c:axId val="16685209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6685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571800313081658"/>
          <c:y val="0.8986373634678364"/>
          <c:w val="0.47394553493808522"/>
          <c:h val="6.290196078431373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41182497461486"/>
          <c:y val="3.6513311443144479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55812030763855"/>
          <c:y val="0.12463689483242177"/>
          <c:w val="0.80761563335557085"/>
          <c:h val="0.6655263615635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Status!$B$5</c:f>
              <c:strCache>
                <c:ptCount val="1"/>
                <c:pt idx="0">
                  <c:v>Wage &amp; salaried workers (employees) (%) </c:v>
                </c:pt>
              </c:strCache>
            </c:strRef>
          </c:tx>
          <c:invertIfNegative val="0"/>
          <c:cat>
            <c:strRef>
              <c:f>Status!$A$6:$A$12</c:f>
              <c:strCache>
                <c:ptCount val="7"/>
                <c:pt idx="0">
                  <c:v>BRICS                                 (2014)</c:v>
                </c:pt>
                <c:pt idx="1">
                  <c:v>World excluding BRICS                   (2014)</c:v>
                </c:pt>
                <c:pt idx="2">
                  <c:v>Russian Federation (2013)</c:v>
                </c:pt>
                <c:pt idx="3">
                  <c:v>China                     (2013)</c:v>
                </c:pt>
                <c:pt idx="4">
                  <c:v>South Africa (2013)</c:v>
                </c:pt>
                <c:pt idx="5">
                  <c:v>Brazil               (2013)</c:v>
                </c:pt>
                <c:pt idx="6">
                  <c:v>India                   (2010)</c:v>
                </c:pt>
              </c:strCache>
            </c:strRef>
          </c:cat>
          <c:val>
            <c:numRef>
              <c:f>Status!$B$6:$B$12</c:f>
              <c:numCache>
                <c:formatCode>0.0</c:formatCode>
                <c:ptCount val="7"/>
                <c:pt idx="0">
                  <c:v>48.550269999999998</c:v>
                </c:pt>
                <c:pt idx="1">
                  <c:v>54.237380000000002</c:v>
                </c:pt>
                <c:pt idx="2">
                  <c:v>92.699996948242188</c:v>
                </c:pt>
                <c:pt idx="3">
                  <c:v>87.900001525878906</c:v>
                </c:pt>
                <c:pt idx="4">
                  <c:v>85.5</c:v>
                </c:pt>
                <c:pt idx="5">
                  <c:v>68.699996948242188</c:v>
                </c:pt>
                <c:pt idx="6">
                  <c:v>18.100000381469727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294080"/>
        <c:axId val="167295616"/>
      </c:barChart>
      <c:catAx>
        <c:axId val="16729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67295616"/>
        <c:crosses val="autoZero"/>
        <c:auto val="1"/>
        <c:lblAlgn val="ctr"/>
        <c:lblOffset val="100"/>
        <c:noMultiLvlLbl val="0"/>
      </c:catAx>
      <c:valAx>
        <c:axId val="16729561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6729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Share of informal employment </a:t>
            </a:r>
            <a:r>
              <a:rPr lang="en-US" sz="1800" dirty="0" smtClean="0"/>
              <a:t>in</a:t>
            </a:r>
            <a:r>
              <a:rPr lang="en-US" sz="1800" baseline="0" dirty="0" smtClean="0"/>
              <a:t> </a:t>
            </a:r>
            <a:r>
              <a:rPr lang="en-US" sz="1800" dirty="0" smtClean="0"/>
              <a:t>total </a:t>
            </a:r>
            <a:r>
              <a:rPr lang="en-US" sz="1800" dirty="0"/>
              <a:t>non-agricultural employment (%)</a:t>
            </a:r>
          </a:p>
        </c:rich>
      </c:tx>
      <c:layout>
        <c:manualLayout>
          <c:xMode val="edge"/>
          <c:yMode val="edge"/>
          <c:x val="0.10588270783044909"/>
          <c:y val="3.56084417241214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67997213018056"/>
          <c:y val="0.16587725942372006"/>
          <c:w val="0.78876592914573462"/>
          <c:h val="0.683448963970585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Informality!$B$6</c:f>
              <c:strCache>
                <c:ptCount val="1"/>
                <c:pt idx="0">
                  <c:v>Share of informal employment in total non-agricultural employment (%)</c:v>
                </c:pt>
              </c:strCache>
            </c:strRef>
          </c:tx>
          <c:invertIfNegative val="0"/>
          <c:cat>
            <c:strRef>
              <c:f>Informality!$A$7:$A$10</c:f>
              <c:strCache>
                <c:ptCount val="4"/>
                <c:pt idx="0">
                  <c:v>India                         (2012)</c:v>
                </c:pt>
                <c:pt idx="1">
                  <c:v>Brazil                         (2013)</c:v>
                </c:pt>
                <c:pt idx="2">
                  <c:v>South Africa                             (2010)</c:v>
                </c:pt>
                <c:pt idx="3">
                  <c:v>Russian Federation (2010)</c:v>
                </c:pt>
              </c:strCache>
            </c:strRef>
          </c:cat>
          <c:val>
            <c:numRef>
              <c:f>Informality!$B$7:$B$10</c:f>
              <c:numCache>
                <c:formatCode>0.0</c:formatCode>
                <c:ptCount val="4"/>
                <c:pt idx="0">
                  <c:v>84.71</c:v>
                </c:pt>
                <c:pt idx="1">
                  <c:v>36.85</c:v>
                </c:pt>
                <c:pt idx="2">
                  <c:v>32.700000000000003</c:v>
                </c:pt>
                <c:pt idx="3">
                  <c:v>12.11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721664"/>
        <c:axId val="172723200"/>
      </c:barChart>
      <c:catAx>
        <c:axId val="17272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72723200"/>
        <c:crosses val="autoZero"/>
        <c:auto val="1"/>
        <c:lblAlgn val="ctr"/>
        <c:lblOffset val="100"/>
        <c:noMultiLvlLbl val="0"/>
      </c:catAx>
      <c:valAx>
        <c:axId val="17272320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7272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GB" sz="1800"/>
              <a:t>GDP per person engaged (constant 1990 US$ at PPP) </a:t>
            </a:r>
          </a:p>
        </c:rich>
      </c:tx>
      <c:layout>
        <c:manualLayout>
          <c:xMode val="edge"/>
          <c:yMode val="edge"/>
          <c:x val="0.16471416876010542"/>
          <c:y val="3.94286001937722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558991847087962E-2"/>
          <c:y val="0.13867436911592174"/>
          <c:w val="0.69399651387170569"/>
          <c:h val="0.7400946640632603"/>
        </c:manualLayout>
      </c:layout>
      <c:lineChart>
        <c:grouping val="standard"/>
        <c:varyColors val="0"/>
        <c:ser>
          <c:idx val="0"/>
          <c:order val="0"/>
          <c:tx>
            <c:strRef>
              <c:f>Productivity!$A$5</c:f>
              <c:strCache>
                <c:ptCount val="1"/>
                <c:pt idx="0">
                  <c:v>Brazil</c:v>
                </c:pt>
              </c:strCache>
            </c:strRef>
          </c:tx>
          <c:cat>
            <c:numRef>
              <c:f>Productivity!$B$4:$K$4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Productivity!$B$5:$K$5</c:f>
              <c:numCache>
                <c:formatCode>#,##0</c:formatCode>
                <c:ptCount val="10"/>
                <c:pt idx="0">
                  <c:v>12059</c:v>
                </c:pt>
                <c:pt idx="1">
                  <c:v>12221</c:v>
                </c:pt>
                <c:pt idx="2">
                  <c:v>12765</c:v>
                </c:pt>
                <c:pt idx="3">
                  <c:v>13213</c:v>
                </c:pt>
                <c:pt idx="4">
                  <c:v>13113</c:v>
                </c:pt>
                <c:pt idx="5">
                  <c:v>13554</c:v>
                </c:pt>
                <c:pt idx="6">
                  <c:v>13650</c:v>
                </c:pt>
                <c:pt idx="7">
                  <c:v>13500</c:v>
                </c:pt>
                <c:pt idx="8">
                  <c:v>13741</c:v>
                </c:pt>
                <c:pt idx="9">
                  <c:v>13778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Productivity!$A$6</c:f>
              <c:strCache>
                <c:ptCount val="1"/>
                <c:pt idx="0">
                  <c:v>China</c:v>
                </c:pt>
              </c:strCache>
            </c:strRef>
          </c:tx>
          <c:cat>
            <c:numRef>
              <c:f>Productivity!$B$4:$K$4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Productivity!$B$6:$K$6</c:f>
              <c:numCache>
                <c:formatCode>#,##0</c:formatCode>
                <c:ptCount val="10"/>
                <c:pt idx="0">
                  <c:v>7772</c:v>
                </c:pt>
                <c:pt idx="1">
                  <c:v>8690</c:v>
                </c:pt>
                <c:pt idx="2">
                  <c:v>9849</c:v>
                </c:pt>
                <c:pt idx="3">
                  <c:v>10719</c:v>
                </c:pt>
                <c:pt idx="4">
                  <c:v>11665</c:v>
                </c:pt>
                <c:pt idx="5">
                  <c:v>12831</c:v>
                </c:pt>
                <c:pt idx="6">
                  <c:v>13966</c:v>
                </c:pt>
                <c:pt idx="7">
                  <c:v>14986</c:v>
                </c:pt>
                <c:pt idx="8">
                  <c:v>16083</c:v>
                </c:pt>
                <c:pt idx="9">
                  <c:v>17211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Productivity!$A$7</c:f>
              <c:strCache>
                <c:ptCount val="1"/>
                <c:pt idx="0">
                  <c:v>India</c:v>
                </c:pt>
              </c:strCache>
            </c:strRef>
          </c:tx>
          <c:cat>
            <c:numRef>
              <c:f>Productivity!$B$4:$K$4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Productivity!$B$7:$K$7</c:f>
              <c:numCache>
                <c:formatCode>#,##0</c:formatCode>
                <c:ptCount val="10"/>
                <c:pt idx="0">
                  <c:v>5595</c:v>
                </c:pt>
                <c:pt idx="1">
                  <c:v>6048</c:v>
                </c:pt>
                <c:pt idx="2">
                  <c:v>6578</c:v>
                </c:pt>
                <c:pt idx="3">
                  <c:v>7360</c:v>
                </c:pt>
                <c:pt idx="4">
                  <c:v>7899</c:v>
                </c:pt>
                <c:pt idx="5">
                  <c:v>8551</c:v>
                </c:pt>
                <c:pt idx="6">
                  <c:v>9041</c:v>
                </c:pt>
                <c:pt idx="7">
                  <c:v>9285</c:v>
                </c:pt>
                <c:pt idx="8">
                  <c:v>9544</c:v>
                </c:pt>
                <c:pt idx="9">
                  <c:v>9907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Productivity!$A$8</c:f>
              <c:strCache>
                <c:ptCount val="1"/>
                <c:pt idx="0">
                  <c:v>Russian Federation</c:v>
                </c:pt>
              </c:strCache>
            </c:strRef>
          </c:tx>
          <c:cat>
            <c:numRef>
              <c:f>Productivity!$B$4:$K$4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Productivity!$B$8:$K$8</c:f>
              <c:numCache>
                <c:formatCode>#,##0</c:formatCode>
                <c:ptCount val="10"/>
                <c:pt idx="0">
                  <c:v>15282</c:v>
                </c:pt>
                <c:pt idx="1">
                  <c:v>16363</c:v>
                </c:pt>
                <c:pt idx="2">
                  <c:v>17328</c:v>
                </c:pt>
                <c:pt idx="3">
                  <c:v>18136</c:v>
                </c:pt>
                <c:pt idx="4">
                  <c:v>17123</c:v>
                </c:pt>
                <c:pt idx="5">
                  <c:v>17761</c:v>
                </c:pt>
                <c:pt idx="6">
                  <c:v>18275</c:v>
                </c:pt>
                <c:pt idx="7">
                  <c:v>18723</c:v>
                </c:pt>
                <c:pt idx="8">
                  <c:v>19010</c:v>
                </c:pt>
                <c:pt idx="9">
                  <c:v>19091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Productivity!$A$9</c:f>
              <c:strCache>
                <c:ptCount val="1"/>
                <c:pt idx="0">
                  <c:v>South Africa</c:v>
                </c:pt>
              </c:strCache>
            </c:strRef>
          </c:tx>
          <c:cat>
            <c:numRef>
              <c:f>Productivity!$B$4:$K$4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Productivity!$B$9:$K$9</c:f>
              <c:numCache>
                <c:formatCode>#,##0</c:formatCode>
                <c:ptCount val="10"/>
                <c:pt idx="0">
                  <c:v>15192</c:v>
                </c:pt>
                <c:pt idx="1">
                  <c:v>15124</c:v>
                </c:pt>
                <c:pt idx="2">
                  <c:v>16136</c:v>
                </c:pt>
                <c:pt idx="3">
                  <c:v>16191</c:v>
                </c:pt>
                <c:pt idx="4">
                  <c:v>16300</c:v>
                </c:pt>
                <c:pt idx="5">
                  <c:v>17110</c:v>
                </c:pt>
                <c:pt idx="6">
                  <c:v>17046</c:v>
                </c:pt>
                <c:pt idx="7">
                  <c:v>17037</c:v>
                </c:pt>
                <c:pt idx="8">
                  <c:v>16844</c:v>
                </c:pt>
                <c:pt idx="9">
                  <c:v>16784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068800"/>
        <c:axId val="171082880"/>
      </c:lineChart>
      <c:catAx>
        <c:axId val="17106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082880"/>
        <c:crosses val="autoZero"/>
        <c:auto val="1"/>
        <c:lblAlgn val="ctr"/>
        <c:lblOffset val="100"/>
        <c:noMultiLvlLbl val="0"/>
      </c:catAx>
      <c:valAx>
        <c:axId val="1710828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106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66408106264141"/>
          <c:y val="0.23289529444715359"/>
          <c:w val="0.19086870362475084"/>
          <c:h val="0.51194200935508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0.33187</cdr:x>
      <cdr:y>0.16525</cdr:y>
    </cdr:from>
    <cdr:to>
      <cdr:x>0.33187</cdr:x>
      <cdr:y>0.71609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556892" y="864096"/>
          <a:ext cx="0" cy="288032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0.81323</cdr:y>
    </cdr:from>
    <cdr:to>
      <cdr:x>0.22963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51" y="4429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0.01728</cdr:x>
      <cdr:y>0.9144</cdr:y>
    </cdr:from>
    <cdr:to>
      <cdr:x>0.35309</cdr:x>
      <cdr:y>0.96498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3351" y="4476750"/>
          <a:ext cx="25908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0.33598</cdr:x>
      <cdr:y>0.1571</cdr:y>
    </cdr:from>
    <cdr:to>
      <cdr:x>0.33598</cdr:x>
      <cdr:y>0.71903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2298264" y="765002"/>
          <a:ext cx="0" cy="2736303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0.05694</cdr:x>
      <cdr:y>0.86271</cdr:y>
    </cdr:from>
    <cdr:to>
      <cdr:x>0.18611</cdr:x>
      <cdr:y>0.97951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523" y="4010025"/>
          <a:ext cx="885825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0.33504</cdr:x>
      <cdr:y>0.124</cdr:y>
    </cdr:from>
    <cdr:to>
      <cdr:x>0.33504</cdr:x>
      <cdr:y>0.78945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2340074" y="603824"/>
          <a:ext cx="0" cy="3240359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D2FB-F871-4E9B-9CC1-8CF098AB8A8B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9692F-F0A1-4A0E-AD06-97D597CC5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1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7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67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13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2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2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600202"/>
            <a:ext cx="82310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339" y="6356352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73" y="5877274"/>
            <a:ext cx="140200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82268" y="694276"/>
            <a:ext cx="2654141" cy="1379983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BRICS 2016</a:t>
            </a:r>
            <a:endParaRPr lang="en-GB" sz="2200" dirty="0" smtClean="0">
              <a:solidFill>
                <a:srgbClr val="1F497D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8378" y="2074259"/>
            <a:ext cx="7773750" cy="1829761"/>
          </a:xfrm>
          <a:prstGeom prst="rect">
            <a:avLst/>
          </a:prstGeom>
        </p:spPr>
        <p:txBody>
          <a:bodyPr vert="horz" anchor="b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/>
                <a:latin typeface="Palatino Linotype" panose="02040502050505030304" pitchFamily="18" charset="0"/>
              </a:rPr>
              <a:t>Towards labour market indicator harmonization in BRICS countries</a:t>
            </a:r>
            <a:r>
              <a:rPr lang="en-GB" sz="2200" dirty="0" smtClean="0">
                <a:effectLst/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2268" y="4786313"/>
            <a:ext cx="5193862" cy="1457052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Steven </a:t>
            </a:r>
            <a:r>
              <a:rPr lang="en-GB" sz="2000" dirty="0" err="1" smtClean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Kapsos</a:t>
            </a:r>
            <a:endParaRPr lang="en-GB" sz="2000" dirty="0">
              <a:solidFill>
                <a:srgbClr val="1F497D"/>
              </a:solidFill>
              <a:effectLst/>
              <a:latin typeface="Palatino Linotype" panose="02040502050505030304" pitchFamily="18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H" sz="2000" dirty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International Labour  </a:t>
            </a:r>
            <a:r>
              <a:rPr lang="en-GB" sz="2000" dirty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Organization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H" sz="2000" dirty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Meeting of the </a:t>
            </a:r>
            <a:r>
              <a:rPr lang="fr-CH" sz="2000" dirty="0" err="1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Ministers</a:t>
            </a:r>
            <a:r>
              <a:rPr lang="fr-CH" sz="2000" dirty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 of Labour and </a:t>
            </a:r>
            <a:r>
              <a:rPr lang="fr-CH" sz="2000" dirty="0" err="1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Employment</a:t>
            </a:r>
            <a:r>
              <a:rPr lang="fr-CH" sz="2000" dirty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 of BRICS countries</a:t>
            </a:r>
            <a:endParaRPr lang="en-GB" sz="2000" dirty="0">
              <a:solidFill>
                <a:srgbClr val="1F497D"/>
              </a:solidFill>
              <a:effectLst/>
              <a:latin typeface="Palatino Linotype" panose="02040502050505030304" pitchFamily="18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2000" dirty="0">
                <a:solidFill>
                  <a:srgbClr val="1F497D"/>
                </a:solidFill>
                <a:effectLst/>
                <a:latin typeface="Palatino Linotype" panose="02040502050505030304" pitchFamily="18" charset="0"/>
              </a:rPr>
              <a:t>25-26 January 2016 </a:t>
            </a:r>
          </a:p>
        </p:txBody>
      </p:sp>
      <p:pic>
        <p:nvPicPr>
          <p:cNvPr id="10" name="Image 3" descr="EFS-ILO-org-V3-Blue.tif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 b="70206"/>
          <a:stretch>
            <a:fillRect/>
          </a:stretch>
        </p:blipFill>
        <p:spPr bwMode="auto">
          <a:xfrm>
            <a:off x="5677886" y="4786315"/>
            <a:ext cx="3467702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4322" y="58280"/>
            <a:ext cx="856895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BRICS Labour market indicators: Key considerations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338" y="1700808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smtClean="0"/>
              <a:t>BRICS </a:t>
            </a:r>
            <a:r>
              <a:rPr lang="fr-CH" sz="2800" dirty="0" err="1" smtClean="0"/>
              <a:t>indicators</a:t>
            </a:r>
            <a:r>
              <a:rPr lang="fr-CH" sz="2800" dirty="0" smtClean="0"/>
              <a:t> must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comprehensive</a:t>
            </a:r>
            <a:r>
              <a:rPr lang="fr-CH" sz="2800" dirty="0" smtClean="0"/>
              <a:t> </a:t>
            </a:r>
            <a:r>
              <a:rPr lang="fr-CH" sz="2800" dirty="0" err="1" smtClean="0"/>
              <a:t>enough</a:t>
            </a:r>
            <a:r>
              <a:rPr lang="fr-CH" sz="2800" dirty="0" smtClean="0"/>
              <a:t> to:</a:t>
            </a:r>
          </a:p>
          <a:p>
            <a:pPr marL="914400" lvl="1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err="1" smtClean="0"/>
              <a:t>Reflect</a:t>
            </a:r>
            <a:r>
              <a:rPr lang="fr-CH" sz="2800" dirty="0" smtClean="0"/>
              <a:t> </a:t>
            </a:r>
            <a:r>
              <a:rPr lang="fr-CH" sz="2800" dirty="0" err="1" smtClean="0"/>
              <a:t>diversity</a:t>
            </a:r>
            <a:r>
              <a:rPr lang="fr-CH" sz="2800" dirty="0" smtClean="0"/>
              <a:t> </a:t>
            </a:r>
            <a:r>
              <a:rPr lang="fr-CH" sz="2800" dirty="0" err="1" smtClean="0"/>
              <a:t>across</a:t>
            </a:r>
            <a:r>
              <a:rPr lang="fr-CH" sz="2800" dirty="0" smtClean="0"/>
              <a:t> BRICS countries</a:t>
            </a:r>
          </a:p>
          <a:p>
            <a:pPr marL="914400" lvl="1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err="1" smtClean="0"/>
              <a:t>Provide</a:t>
            </a:r>
            <a:r>
              <a:rPr lang="fr-CH" sz="2800" dirty="0" smtClean="0"/>
              <a:t> a </a:t>
            </a:r>
            <a:r>
              <a:rPr lang="fr-CH" sz="2800" dirty="0" err="1" smtClean="0"/>
              <a:t>comprehensive</a:t>
            </a:r>
            <a:r>
              <a:rPr lang="fr-CH" sz="2800" dirty="0" smtClean="0"/>
              <a:t> </a:t>
            </a:r>
            <a:r>
              <a:rPr lang="fr-CH" sz="2800" dirty="0" err="1" smtClean="0"/>
              <a:t>picture</a:t>
            </a:r>
            <a:r>
              <a:rPr lang="fr-CH" sz="2800" dirty="0" smtClean="0"/>
              <a:t> of the labour </a:t>
            </a:r>
            <a:r>
              <a:rPr lang="fr-CH" sz="2800" dirty="0" err="1" smtClean="0"/>
              <a:t>market</a:t>
            </a:r>
            <a:r>
              <a:rPr lang="fr-CH" sz="2800" dirty="0" smtClean="0"/>
              <a:t> situation in </a:t>
            </a:r>
            <a:r>
              <a:rPr lang="fr-CH" sz="2800" dirty="0" err="1" smtClean="0"/>
              <a:t>each</a:t>
            </a:r>
            <a:r>
              <a:rPr lang="fr-CH" sz="2800" dirty="0" smtClean="0"/>
              <a:t> country</a:t>
            </a:r>
            <a:endParaRPr lang="en-CA" sz="2800" dirty="0" smtClean="0"/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Most indicators must be available for each country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Data should be sufficiently comparable across BRICS countries</a:t>
            </a:r>
          </a:p>
        </p:txBody>
      </p:sp>
    </p:spTree>
    <p:extLst>
      <p:ext uri="{BB962C8B-B14F-4D97-AF65-F5344CB8AC3E}">
        <p14:creationId xmlns:p14="http://schemas.microsoft.com/office/powerpoint/2010/main" val="5984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58282"/>
            <a:ext cx="914558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Proposed BRICS Key Labour Market Indicators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354" y="1628800"/>
            <a:ext cx="806489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smtClean="0"/>
              <a:t>20 key </a:t>
            </a:r>
            <a:r>
              <a:rPr lang="fr-CH" sz="2800" dirty="0" err="1" smtClean="0"/>
              <a:t>indicators</a:t>
            </a:r>
            <a:r>
              <a:rPr lang="fr-CH" sz="2800" dirty="0" smtClean="0"/>
              <a:t> </a:t>
            </a:r>
            <a:r>
              <a:rPr lang="fr-CH" sz="2800" dirty="0" err="1" smtClean="0"/>
              <a:t>across</a:t>
            </a:r>
            <a:r>
              <a:rPr lang="fr-CH" sz="2800" dirty="0" smtClean="0"/>
              <a:t> </a:t>
            </a:r>
            <a:r>
              <a:rPr lang="fr-CH" sz="2800" dirty="0" err="1" smtClean="0"/>
              <a:t>eight</a:t>
            </a:r>
            <a:r>
              <a:rPr lang="fr-CH" sz="2800" dirty="0" smtClean="0"/>
              <a:t> </a:t>
            </a:r>
            <a:r>
              <a:rPr lang="fr-CH" sz="2800" dirty="0" err="1" smtClean="0"/>
              <a:t>thematic</a:t>
            </a:r>
            <a:r>
              <a:rPr lang="fr-CH" sz="2800" dirty="0" smtClean="0"/>
              <a:t> areas: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fr-CH" sz="2800" b="1" dirty="0" smtClean="0"/>
              <a:t>Labour force and </a:t>
            </a:r>
            <a:r>
              <a:rPr lang="fr-CH" sz="2800" b="1" dirty="0" err="1" smtClean="0"/>
              <a:t>employment</a:t>
            </a:r>
            <a:r>
              <a:rPr lang="fr-CH" sz="2800" b="1" dirty="0" smtClean="0"/>
              <a:t> (4)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fr-CH" sz="2800" b="1" dirty="0" err="1" smtClean="0"/>
              <a:t>Informality</a:t>
            </a:r>
            <a:r>
              <a:rPr lang="fr-CH" sz="2800" b="1" dirty="0" smtClean="0"/>
              <a:t> (2)</a:t>
            </a:r>
            <a:endParaRPr lang="en-CA" sz="2800" dirty="0"/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CA" sz="2800" b="1" dirty="0" smtClean="0"/>
              <a:t>Unemployment and labour underutilization (2)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CA" sz="2800" b="1" dirty="0" smtClean="0"/>
              <a:t>Education (2)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CA" sz="2800" b="1" dirty="0" smtClean="0"/>
              <a:t>Productivity, wages and inequality (3)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CA" sz="2800" b="1" dirty="0" smtClean="0"/>
              <a:t>Social protection (3)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CA" sz="2800" b="1" dirty="0" smtClean="0"/>
              <a:t>Social dialogue (2)</a:t>
            </a:r>
          </a:p>
          <a:p>
            <a:pPr marL="971550" lvl="1" indent="-514350"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CA" sz="2800" b="1" dirty="0" smtClean="0"/>
              <a:t>Occupational safety (2)</a:t>
            </a:r>
            <a:endParaRPr lang="fr-CH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450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58281"/>
            <a:ext cx="914558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ILO Report on BRICS Labour Market Indicators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6" y="198884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err="1" smtClean="0"/>
              <a:t>Provides</a:t>
            </a:r>
            <a:r>
              <a:rPr lang="fr-CH" sz="2800" dirty="0" smtClean="0"/>
              <a:t> </a:t>
            </a:r>
            <a:r>
              <a:rPr lang="fr-CH" sz="2800" dirty="0" err="1" smtClean="0"/>
              <a:t>rationale</a:t>
            </a:r>
            <a:r>
              <a:rPr lang="fr-CH" sz="2800" dirty="0" smtClean="0"/>
              <a:t> and concepts/</a:t>
            </a:r>
            <a:r>
              <a:rPr lang="fr-CH" sz="2800" dirty="0" err="1" smtClean="0"/>
              <a:t>definitions</a:t>
            </a:r>
            <a:r>
              <a:rPr lang="fr-CH" sz="2800" dirty="0" smtClean="0"/>
              <a:t> for </a:t>
            </a:r>
            <a:r>
              <a:rPr lang="fr-CH" sz="2800" dirty="0" err="1" smtClean="0"/>
              <a:t>each</a:t>
            </a:r>
            <a:r>
              <a:rPr lang="fr-CH" sz="2800" dirty="0" smtClean="0"/>
              <a:t> </a:t>
            </a:r>
            <a:r>
              <a:rPr lang="fr-CH" sz="2800" dirty="0" err="1" smtClean="0"/>
              <a:t>indicator</a:t>
            </a:r>
            <a:r>
              <a:rPr lang="fr-CH" sz="2800" dirty="0" smtClean="0"/>
              <a:t> </a:t>
            </a:r>
            <a:endParaRPr lang="en-CA" sz="2800" b="1" dirty="0" smtClean="0"/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Examines data availability and comparability for these indicators across BRICS countries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Half of the proposed indicators are being considered for SDG monitoring</a:t>
            </a:r>
          </a:p>
        </p:txBody>
      </p:sp>
    </p:spTree>
    <p:extLst>
      <p:ext uri="{BB962C8B-B14F-4D97-AF65-F5344CB8AC3E}">
        <p14:creationId xmlns:p14="http://schemas.microsoft.com/office/powerpoint/2010/main" val="40263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Data </a:t>
            </a:r>
            <a:r>
              <a:rPr lang="fr-C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availability</a:t>
            </a:r>
            <a:r>
              <a:rPr lang="fr-C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of </a:t>
            </a:r>
            <a:r>
              <a:rPr lang="fr-C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proposed</a:t>
            </a:r>
            <a:r>
              <a:rPr lang="fr-C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fr-C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indicators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314" y="6451873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Source: ILO, </a:t>
            </a:r>
            <a:r>
              <a:rPr lang="en-GB" sz="1200" dirty="0" smtClean="0"/>
              <a:t>“Towards a harmonized set of BRICS key labour market indicators” (Geneva, 2015).</a:t>
            </a:r>
            <a:endParaRPr lang="en-GB" sz="1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2613" y="3573463"/>
            <a:ext cx="914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9735"/>
              </p:ext>
            </p:extLst>
          </p:nvPr>
        </p:nvGraphicFramePr>
        <p:xfrm>
          <a:off x="252314" y="1706563"/>
          <a:ext cx="6012482" cy="4241292"/>
        </p:xfrm>
        <a:graphic>
          <a:graphicData uri="http://schemas.openxmlformats.org/drawingml/2006/table">
            <a:tbl>
              <a:tblPr firstRow="1" firstCol="1" bandRow="1"/>
              <a:tblGrid>
                <a:gridCol w="2439574"/>
                <a:gridCol w="714146"/>
                <a:gridCol w="714872"/>
                <a:gridCol w="714146"/>
                <a:gridCol w="714872"/>
                <a:gridCol w="714872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Brazil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China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Russian Fed.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South Africa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Labour force participation rate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Employment-to-population ratio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Share of employment by sector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Share of employment by occupation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Share of informal employment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Share of employment by status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Unemployment rate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NEET rate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La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bour force by education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Unemployment by education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11.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Labour productivity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Real average monthly wage growth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Labour income share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S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ocial security expenditure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U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nemployment benefits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  Active contributors to a pension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Trade union density rate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Collective bargaining coverage rate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Occupational injury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20.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Labour inspection rate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20311"/>
              </p:ext>
            </p:extLst>
          </p:nvPr>
        </p:nvGraphicFramePr>
        <p:xfrm>
          <a:off x="6579282" y="2983868"/>
          <a:ext cx="2232248" cy="1179189"/>
        </p:xfrm>
        <a:graphic>
          <a:graphicData uri="http://schemas.openxmlformats.org/drawingml/2006/table">
            <a:tbl>
              <a:tblPr firstRow="1" firstCol="1" bandRow="1"/>
              <a:tblGrid>
                <a:gridCol w="615860"/>
                <a:gridCol w="1616388"/>
              </a:tblGrid>
              <a:tr h="457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Available for all or nearly all years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Available for some years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Not available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7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4322" y="366057"/>
            <a:ext cx="849694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Issues to consider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354" y="1454596"/>
            <a:ext cx="792088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err="1" smtClean="0"/>
              <a:t>Some</a:t>
            </a:r>
            <a:r>
              <a:rPr lang="fr-CH" sz="2800" dirty="0" smtClean="0"/>
              <a:t> BRICS countries have </a:t>
            </a:r>
            <a:r>
              <a:rPr lang="fr-CH" sz="2800" dirty="0" err="1" smtClean="0"/>
              <a:t>limited</a:t>
            </a:r>
            <a:r>
              <a:rPr lang="fr-CH" sz="2800" dirty="0" smtClean="0"/>
              <a:t> data, </a:t>
            </a:r>
            <a:r>
              <a:rPr lang="fr-CH" sz="2800" dirty="0" err="1" smtClean="0"/>
              <a:t>either</a:t>
            </a:r>
            <a:r>
              <a:rPr lang="fr-CH" sz="2800" dirty="0" smtClean="0"/>
              <a:t> due to </a:t>
            </a:r>
            <a:r>
              <a:rPr lang="fr-CH" sz="2800" dirty="0" err="1" smtClean="0"/>
              <a:t>less</a:t>
            </a:r>
            <a:r>
              <a:rPr lang="fr-CH" sz="2800" dirty="0" smtClean="0"/>
              <a:t> </a:t>
            </a:r>
            <a:r>
              <a:rPr lang="fr-CH" sz="2800" dirty="0" err="1" smtClean="0"/>
              <a:t>frequent</a:t>
            </a:r>
            <a:r>
              <a:rPr lang="fr-CH" sz="2800" dirty="0" smtClean="0"/>
              <a:t> </a:t>
            </a:r>
            <a:r>
              <a:rPr lang="fr-CH" sz="2800" dirty="0" err="1" smtClean="0"/>
              <a:t>surveys</a:t>
            </a:r>
            <a:r>
              <a:rPr lang="fr-CH" sz="2800" dirty="0" smtClean="0"/>
              <a:t> or limitations on </a:t>
            </a:r>
            <a:r>
              <a:rPr lang="fr-CH" sz="2800" dirty="0" err="1" smtClean="0"/>
              <a:t>dissemination</a:t>
            </a:r>
            <a:r>
              <a:rPr lang="fr-CH" sz="2800" dirty="0" smtClean="0"/>
              <a:t> of certain </a:t>
            </a:r>
            <a:r>
              <a:rPr lang="fr-CH" sz="2800" dirty="0" err="1" smtClean="0"/>
              <a:t>indicators</a:t>
            </a:r>
            <a:endParaRPr lang="en-CA" sz="2800" b="1" dirty="0" smtClean="0"/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Occupational safety indicators are generally not well covered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Some comparability issues: differences in geographic coverage, definitions of working-age, reference periods and labour market concepts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These issues should not prohibit development     of BRICS labour market indicators</a:t>
            </a:r>
          </a:p>
        </p:txBody>
      </p:sp>
    </p:spTree>
    <p:extLst>
      <p:ext uri="{BB962C8B-B14F-4D97-AF65-F5344CB8AC3E}">
        <p14:creationId xmlns:p14="http://schemas.microsoft.com/office/powerpoint/2010/main" val="42156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4322" y="58281"/>
            <a:ext cx="8496944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BRICS Labour and Employment Information Exchange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772816"/>
            <a:ext cx="79208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smtClean="0"/>
              <a:t>Labour and </a:t>
            </a:r>
            <a:r>
              <a:rPr lang="fr-CH" sz="2800" dirty="0" err="1" smtClean="0"/>
              <a:t>employment</a:t>
            </a:r>
            <a:r>
              <a:rPr lang="fr-CH" sz="2800" dirty="0" smtClean="0"/>
              <a:t> information exchange </a:t>
            </a:r>
            <a:r>
              <a:rPr lang="fr-CH" sz="2800" dirty="0" err="1" smtClean="0"/>
              <a:t>website</a:t>
            </a:r>
            <a:r>
              <a:rPr lang="fr-CH" sz="2800" dirty="0" smtClean="0"/>
              <a:t> </a:t>
            </a:r>
            <a:r>
              <a:rPr lang="fr-CH" sz="2800" dirty="0" err="1" smtClean="0"/>
              <a:t>piloted</a:t>
            </a:r>
            <a:r>
              <a:rPr lang="fr-CH" sz="2800" dirty="0" smtClean="0"/>
              <a:t> </a:t>
            </a:r>
            <a:r>
              <a:rPr lang="fr-CH" sz="2800" dirty="0" err="1" smtClean="0"/>
              <a:t>under</a:t>
            </a:r>
            <a:r>
              <a:rPr lang="fr-CH" sz="2800" dirty="0" smtClean="0"/>
              <a:t> </a:t>
            </a:r>
            <a:r>
              <a:rPr lang="fr-CH" sz="2800" dirty="0" err="1" smtClean="0"/>
              <a:t>Russian</a:t>
            </a:r>
            <a:r>
              <a:rPr lang="fr-CH" sz="2800" dirty="0" smtClean="0"/>
              <a:t> </a:t>
            </a:r>
            <a:r>
              <a:rPr lang="fr-CH" sz="2800" dirty="0" err="1" smtClean="0"/>
              <a:t>Chairmanship</a:t>
            </a:r>
            <a:endParaRPr lang="fr-CH" sz="2800" dirty="0" smtClean="0"/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err="1" smtClean="0"/>
              <a:t>Need</a:t>
            </a:r>
            <a:r>
              <a:rPr lang="fr-CH" sz="2800" dirty="0" smtClean="0"/>
              <a:t> for </a:t>
            </a:r>
            <a:r>
              <a:rPr lang="fr-CH" sz="2800" dirty="0" err="1" smtClean="0"/>
              <a:t>strengtehned</a:t>
            </a:r>
            <a:r>
              <a:rPr lang="fr-CH" sz="2800" dirty="0" smtClean="0"/>
              <a:t> coordination </a:t>
            </a:r>
            <a:r>
              <a:rPr lang="fr-CH" sz="2800" dirty="0" err="1" smtClean="0"/>
              <a:t>across</a:t>
            </a:r>
            <a:r>
              <a:rPr lang="fr-CH" sz="2800" dirty="0" smtClean="0"/>
              <a:t> BRICS national </a:t>
            </a:r>
            <a:r>
              <a:rPr lang="fr-CH" sz="2800" dirty="0" err="1" smtClean="0"/>
              <a:t>statistical</a:t>
            </a:r>
            <a:r>
              <a:rPr lang="fr-CH" sz="2800" dirty="0" smtClean="0"/>
              <a:t> offices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smtClean="0"/>
              <a:t>ILO stands </a:t>
            </a:r>
            <a:r>
              <a:rPr lang="fr-CH" sz="2800" dirty="0" err="1" smtClean="0"/>
              <a:t>ready</a:t>
            </a:r>
            <a:r>
              <a:rPr lang="fr-CH" sz="2800" dirty="0" smtClean="0"/>
              <a:t> to support </a:t>
            </a:r>
            <a:r>
              <a:rPr lang="fr-CH" sz="2800" dirty="0" err="1" smtClean="0"/>
              <a:t>this</a:t>
            </a:r>
            <a:r>
              <a:rPr lang="fr-CH" sz="2800" dirty="0" smtClean="0"/>
              <a:t> effort, </a:t>
            </a:r>
            <a:r>
              <a:rPr lang="fr-CH" sz="2800" dirty="0" err="1" smtClean="0"/>
              <a:t>particularly</a:t>
            </a:r>
            <a:r>
              <a:rPr lang="fr-CH" sz="2800" dirty="0" smtClean="0"/>
              <a:t>  in the areas of data production, </a:t>
            </a:r>
            <a:r>
              <a:rPr lang="fr-CH" sz="2800" dirty="0" err="1" smtClean="0"/>
              <a:t>analysis</a:t>
            </a:r>
            <a:r>
              <a:rPr lang="fr-CH" sz="2800" dirty="0" smtClean="0"/>
              <a:t> and </a:t>
            </a:r>
            <a:r>
              <a:rPr lang="fr-CH" sz="2800" dirty="0" err="1" smtClean="0"/>
              <a:t>harmonization</a:t>
            </a:r>
            <a:r>
              <a:rPr lang="fr-CH" sz="2800" dirty="0" smtClean="0"/>
              <a:t> of key concepts and </a:t>
            </a:r>
            <a:r>
              <a:rPr lang="fr-CH" sz="2800" dirty="0" err="1" smtClean="0"/>
              <a:t>definitions</a:t>
            </a:r>
            <a:r>
              <a:rPr lang="fr-CH" sz="2800" dirty="0" smtClean="0"/>
              <a:t> </a:t>
            </a:r>
            <a:r>
              <a:rPr lang="fr-CH" sz="2800" dirty="0" err="1" smtClean="0"/>
              <a:t>across</a:t>
            </a:r>
            <a:r>
              <a:rPr lang="fr-CH" sz="2800" dirty="0" smtClean="0"/>
              <a:t> BRICS countries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endParaRPr lang="en-CA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036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88618" y="366057"/>
            <a:ext cx="277228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Overview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000" y="1988840"/>
            <a:ext cx="60849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smtClean="0"/>
              <a:t>The </a:t>
            </a:r>
            <a:r>
              <a:rPr lang="fr-CH" sz="2800" dirty="0" err="1" smtClean="0"/>
              <a:t>context</a:t>
            </a:r>
            <a:r>
              <a:rPr lang="fr-CH" sz="2800" dirty="0" smtClean="0"/>
              <a:t>: </a:t>
            </a:r>
            <a:r>
              <a:rPr lang="fr-CH" sz="2800" dirty="0" err="1" smtClean="0"/>
              <a:t>Snapshot</a:t>
            </a:r>
            <a:r>
              <a:rPr lang="fr-CH" sz="2800" dirty="0" smtClean="0"/>
              <a:t> of BRICS labour </a:t>
            </a:r>
            <a:r>
              <a:rPr lang="fr-CH" sz="2800" dirty="0" err="1" smtClean="0"/>
              <a:t>markets</a:t>
            </a:r>
            <a:endParaRPr lang="fr-CH" sz="2800" dirty="0" smtClean="0"/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BRICS labour market indicators:</a:t>
            </a:r>
          </a:p>
          <a:p>
            <a:pPr marL="914400" lvl="1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Key considerations</a:t>
            </a:r>
          </a:p>
          <a:p>
            <a:pPr marL="914400" lvl="1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Proposed indicators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Data availability and comparability issues</a:t>
            </a:r>
          </a:p>
        </p:txBody>
      </p:sp>
    </p:spTree>
    <p:extLst>
      <p:ext uri="{BB962C8B-B14F-4D97-AF65-F5344CB8AC3E}">
        <p14:creationId xmlns:p14="http://schemas.microsoft.com/office/powerpoint/2010/main" val="15190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BRICS account for nearly half of the world’s workers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346" y="6394387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Source: ILO, Trends </a:t>
            </a:r>
            <a:r>
              <a:rPr lang="fr-CH" sz="1200" dirty="0" err="1" smtClean="0"/>
              <a:t>Econometric</a:t>
            </a:r>
            <a:r>
              <a:rPr lang="fr-CH" sz="1200" dirty="0" smtClean="0"/>
              <a:t> </a:t>
            </a:r>
            <a:r>
              <a:rPr lang="fr-CH" sz="1200" dirty="0" err="1" smtClean="0"/>
              <a:t>Models</a:t>
            </a:r>
            <a:r>
              <a:rPr lang="fr-CH" sz="1200" dirty="0" smtClean="0"/>
              <a:t>, </a:t>
            </a:r>
            <a:r>
              <a:rPr lang="fr-CH" sz="1200" dirty="0" err="1" smtClean="0"/>
              <a:t>October</a:t>
            </a:r>
            <a:r>
              <a:rPr lang="fr-CH" sz="1200" dirty="0" smtClean="0"/>
              <a:t> 2015; World Bank, World </a:t>
            </a:r>
            <a:r>
              <a:rPr lang="fr-CH" sz="1200" dirty="0" err="1" smtClean="0"/>
              <a:t>Development</a:t>
            </a:r>
            <a:r>
              <a:rPr lang="fr-CH" sz="1200" dirty="0" smtClean="0"/>
              <a:t> </a:t>
            </a:r>
            <a:r>
              <a:rPr lang="fr-CH" sz="1200" dirty="0" err="1" smtClean="0"/>
              <a:t>Indicators</a:t>
            </a:r>
            <a:r>
              <a:rPr lang="fr-CH" sz="1200" dirty="0" smtClean="0"/>
              <a:t>.</a:t>
            </a:r>
            <a:endParaRPr lang="en-GB" sz="1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271424"/>
              </p:ext>
            </p:extLst>
          </p:nvPr>
        </p:nvGraphicFramePr>
        <p:xfrm>
          <a:off x="457200" y="1600200"/>
          <a:ext cx="8231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4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Labour force participation and gender gaps vary significantly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6410" y="6266929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Note: </a:t>
            </a:r>
            <a:r>
              <a:rPr lang="en-GB" sz="1200" dirty="0"/>
              <a:t>*China (2014) is based on ILO estimate</a:t>
            </a:r>
            <a:r>
              <a:rPr lang="en-GB" sz="1200" dirty="0" smtClean="0"/>
              <a:t>.</a:t>
            </a:r>
            <a:r>
              <a:rPr lang="fr-CH" sz="1200" dirty="0" smtClean="0"/>
              <a:t/>
            </a:r>
            <a:br>
              <a:rPr lang="fr-CH" sz="1200" dirty="0" smtClean="0"/>
            </a:br>
            <a:r>
              <a:rPr lang="fr-CH" sz="1200" dirty="0" smtClean="0"/>
              <a:t>Source: ILO, Key </a:t>
            </a:r>
            <a:r>
              <a:rPr lang="fr-CH" sz="1200" dirty="0" err="1" smtClean="0"/>
              <a:t>Indicators</a:t>
            </a:r>
            <a:r>
              <a:rPr lang="fr-CH" sz="1200" dirty="0" smtClean="0"/>
              <a:t> of the Labour </a:t>
            </a:r>
            <a:r>
              <a:rPr lang="fr-CH" sz="1200" dirty="0" err="1" smtClean="0"/>
              <a:t>Market</a:t>
            </a:r>
            <a:r>
              <a:rPr lang="fr-CH" sz="1200" dirty="0" smtClean="0"/>
              <a:t>  9th Edition</a:t>
            </a:r>
            <a:endParaRPr lang="en-GB" sz="1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992937"/>
              </p:ext>
            </p:extLst>
          </p:nvPr>
        </p:nvGraphicFramePr>
        <p:xfrm>
          <a:off x="719758" y="1268760"/>
          <a:ext cx="7704484" cy="52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31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Unemployment rates: Youth face significant difficulties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8418" y="6309320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Source: ILO, Key </a:t>
            </a:r>
            <a:r>
              <a:rPr lang="fr-CH" sz="1200" dirty="0" err="1" smtClean="0"/>
              <a:t>Indicaators</a:t>
            </a:r>
            <a:r>
              <a:rPr lang="fr-CH" sz="1200" dirty="0" smtClean="0"/>
              <a:t> of the Labour </a:t>
            </a:r>
            <a:r>
              <a:rPr lang="fr-CH" sz="1200" dirty="0" err="1" smtClean="0"/>
              <a:t>Market</a:t>
            </a:r>
            <a:r>
              <a:rPr lang="fr-CH" sz="1200" dirty="0" smtClean="0"/>
              <a:t> 9th Edition</a:t>
            </a:r>
            <a:endParaRPr lang="en-GB" sz="1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625008"/>
              </p:ext>
            </p:extLst>
          </p:nvPr>
        </p:nvGraphicFramePr>
        <p:xfrm>
          <a:off x="978386" y="1439863"/>
          <a:ext cx="6840388" cy="486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57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Wage employment shares differ widely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2394" y="6309320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/>
              <a:t>Source: ILO, Key </a:t>
            </a:r>
            <a:r>
              <a:rPr lang="fr-CH" sz="1200" dirty="0" err="1"/>
              <a:t>Indicaators</a:t>
            </a:r>
            <a:r>
              <a:rPr lang="fr-CH" sz="1200" dirty="0"/>
              <a:t> of the Labour </a:t>
            </a:r>
            <a:r>
              <a:rPr lang="fr-CH" sz="1200" dirty="0" err="1"/>
              <a:t>Market</a:t>
            </a:r>
            <a:r>
              <a:rPr lang="fr-CH" sz="1200" dirty="0"/>
              <a:t> 9th Edition</a:t>
            </a:r>
            <a:endParaRPr lang="en-GB" sz="1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624486"/>
              </p:ext>
            </p:extLst>
          </p:nvPr>
        </p:nvGraphicFramePr>
        <p:xfrm>
          <a:off x="1152600" y="1385016"/>
          <a:ext cx="6984404" cy="486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57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Informality is significant in several BRICS countries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1374" y="6433061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Source: ILOSTAT</a:t>
            </a:r>
            <a:endParaRPr lang="en-GB" sz="1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324632"/>
              </p:ext>
            </p:extLst>
          </p:nvPr>
        </p:nvGraphicFramePr>
        <p:xfrm>
          <a:off x="1223814" y="1378610"/>
          <a:ext cx="6696372" cy="499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7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2394" y="58281"/>
            <a:ext cx="734481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Significant productivity gaps remain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4442" y="6309320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Source: ILO, Key </a:t>
            </a:r>
            <a:r>
              <a:rPr lang="fr-CH" sz="1200" dirty="0" err="1" smtClean="0"/>
              <a:t>Indicators</a:t>
            </a:r>
            <a:r>
              <a:rPr lang="fr-CH" sz="1200" dirty="0" smtClean="0"/>
              <a:t> of the Labour </a:t>
            </a:r>
            <a:r>
              <a:rPr lang="fr-CH" sz="1200" dirty="0" err="1" smtClean="0"/>
              <a:t>Market</a:t>
            </a:r>
            <a:r>
              <a:rPr lang="fr-CH" sz="1200" dirty="0" smtClean="0"/>
              <a:t> 9th Edition</a:t>
            </a:r>
            <a:endParaRPr lang="en-GB" sz="1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16795"/>
              </p:ext>
            </p:extLst>
          </p:nvPr>
        </p:nvGraphicFramePr>
        <p:xfrm>
          <a:off x="863588" y="1440001"/>
          <a:ext cx="7416824" cy="450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7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3852000" y="-3852000"/>
            <a:ext cx="1440000" cy="9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-107726" y="58282"/>
            <a:ext cx="925172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Other indicators show differences across BRICS labour markets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000" y="2132856"/>
            <a:ext cx="608496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fr-CH" sz="2800" dirty="0" smtClean="0"/>
              <a:t>Distribution of </a:t>
            </a:r>
            <a:r>
              <a:rPr lang="fr-CH" sz="2800" dirty="0" err="1" smtClean="0"/>
              <a:t>employment</a:t>
            </a:r>
            <a:r>
              <a:rPr lang="fr-CH" sz="2800" dirty="0" smtClean="0"/>
              <a:t> </a:t>
            </a:r>
            <a:r>
              <a:rPr lang="fr-CH" sz="2800" dirty="0" err="1" smtClean="0"/>
              <a:t>across</a:t>
            </a:r>
            <a:r>
              <a:rPr lang="fr-CH" sz="2800" dirty="0" smtClean="0"/>
              <a:t> industries and occupations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Extent of part-time employment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Educational levels of the labour force</a:t>
            </a:r>
          </a:p>
          <a:p>
            <a:pPr marL="457200" indent="-457200"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CA" sz="2800" dirty="0" smtClean="0"/>
              <a:t>Social protection coverage</a:t>
            </a:r>
          </a:p>
        </p:txBody>
      </p:sp>
    </p:spTree>
    <p:extLst>
      <p:ext uri="{BB962C8B-B14F-4D97-AF65-F5344CB8AC3E}">
        <p14:creationId xmlns:p14="http://schemas.microsoft.com/office/powerpoint/2010/main" val="17081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593</Words>
  <Application>Microsoft Office PowerPoint</Application>
  <PresentationFormat>Custom</PresentationFormat>
  <Paragraphs>200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Pursey</dc:creator>
  <cp:lastModifiedBy>Polaski, Sandra</cp:lastModifiedBy>
  <cp:revision>245</cp:revision>
  <dcterms:created xsi:type="dcterms:W3CDTF">2014-01-15T14:27:05Z</dcterms:created>
  <dcterms:modified xsi:type="dcterms:W3CDTF">2016-01-20T11:47:07Z</dcterms:modified>
</cp:coreProperties>
</file>